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0"/>
  </p:notesMasterIdLst>
  <p:sldIdLst>
    <p:sldId id="346" r:id="rId2"/>
    <p:sldId id="1085" r:id="rId3"/>
    <p:sldId id="1218" r:id="rId4"/>
    <p:sldId id="1172" r:id="rId5"/>
    <p:sldId id="1153" r:id="rId6"/>
    <p:sldId id="1173" r:id="rId7"/>
    <p:sldId id="1174" r:id="rId8"/>
    <p:sldId id="1176" r:id="rId9"/>
    <p:sldId id="4316" r:id="rId10"/>
    <p:sldId id="1474" r:id="rId11"/>
    <p:sldId id="1185" r:id="rId12"/>
    <p:sldId id="1187" r:id="rId13"/>
    <p:sldId id="4293" r:id="rId14"/>
    <p:sldId id="1193" r:id="rId15"/>
    <p:sldId id="1134" r:id="rId16"/>
    <p:sldId id="4295" r:id="rId17"/>
    <p:sldId id="1202" r:id="rId18"/>
    <p:sldId id="4296" r:id="rId19"/>
    <p:sldId id="1206" r:id="rId20"/>
    <p:sldId id="1223" r:id="rId21"/>
    <p:sldId id="1225" r:id="rId22"/>
    <p:sldId id="4297" r:id="rId23"/>
    <p:sldId id="1330" r:id="rId24"/>
    <p:sldId id="1331" r:id="rId25"/>
    <p:sldId id="1311" r:id="rId26"/>
    <p:sldId id="1337" r:id="rId27"/>
    <p:sldId id="1338" r:id="rId28"/>
    <p:sldId id="1340" r:id="rId29"/>
    <p:sldId id="1229" r:id="rId30"/>
    <p:sldId id="2543" r:id="rId31"/>
    <p:sldId id="1343" r:id="rId32"/>
    <p:sldId id="1344" r:id="rId33"/>
    <p:sldId id="1345" r:id="rId34"/>
    <p:sldId id="1346" r:id="rId35"/>
    <p:sldId id="1347" r:id="rId36"/>
    <p:sldId id="1278" r:id="rId37"/>
    <p:sldId id="1348" r:id="rId38"/>
    <p:sldId id="1349" r:id="rId39"/>
    <p:sldId id="1357" r:id="rId40"/>
    <p:sldId id="1358" r:id="rId41"/>
    <p:sldId id="1359" r:id="rId42"/>
    <p:sldId id="1360" r:id="rId43"/>
    <p:sldId id="1350" r:id="rId44"/>
    <p:sldId id="1351" r:id="rId45"/>
    <p:sldId id="1352" r:id="rId46"/>
    <p:sldId id="1353" r:id="rId47"/>
    <p:sldId id="1354" r:id="rId48"/>
    <p:sldId id="1257" r:id="rId49"/>
    <p:sldId id="1275" r:id="rId50"/>
    <p:sldId id="1276" r:id="rId51"/>
    <p:sldId id="1277" r:id="rId52"/>
    <p:sldId id="1258" r:id="rId53"/>
    <p:sldId id="1259" r:id="rId54"/>
    <p:sldId id="4313" r:id="rId55"/>
    <p:sldId id="1355" r:id="rId56"/>
    <p:sldId id="1356" r:id="rId57"/>
    <p:sldId id="1361" r:id="rId58"/>
    <p:sldId id="1362" r:id="rId59"/>
    <p:sldId id="1363" r:id="rId60"/>
    <p:sldId id="1438" r:id="rId61"/>
    <p:sldId id="1272" r:id="rId62"/>
    <p:sldId id="1274" r:id="rId63"/>
    <p:sldId id="1273" r:id="rId64"/>
    <p:sldId id="1280" r:id="rId65"/>
    <p:sldId id="1279" r:id="rId66"/>
    <p:sldId id="1284" r:id="rId67"/>
    <p:sldId id="1271" r:id="rId68"/>
    <p:sldId id="1364" r:id="rId69"/>
    <p:sldId id="1281" r:id="rId70"/>
    <p:sldId id="1283" r:id="rId71"/>
    <p:sldId id="4309" r:id="rId72"/>
    <p:sldId id="1285" r:id="rId73"/>
    <p:sldId id="1286" r:id="rId74"/>
    <p:sldId id="1367" r:id="rId75"/>
    <p:sldId id="1368" r:id="rId76"/>
    <p:sldId id="1370" r:id="rId77"/>
    <p:sldId id="1282" r:id="rId78"/>
    <p:sldId id="1260" r:id="rId79"/>
    <p:sldId id="1372" r:id="rId80"/>
    <p:sldId id="1369" r:id="rId81"/>
    <p:sldId id="1374" r:id="rId82"/>
    <p:sldId id="4314" r:id="rId83"/>
    <p:sldId id="1376" r:id="rId84"/>
    <p:sldId id="1371" r:id="rId85"/>
    <p:sldId id="1377" r:id="rId86"/>
    <p:sldId id="1378" r:id="rId87"/>
    <p:sldId id="1442" r:id="rId88"/>
    <p:sldId id="1254" r:id="rId89"/>
    <p:sldId id="1240" r:id="rId90"/>
    <p:sldId id="1380" r:id="rId91"/>
    <p:sldId id="1249" r:id="rId92"/>
    <p:sldId id="1250" r:id="rId93"/>
    <p:sldId id="1252" r:id="rId94"/>
    <p:sldId id="4306" r:id="rId95"/>
    <p:sldId id="4307" r:id="rId96"/>
    <p:sldId id="4308" r:id="rId97"/>
    <p:sldId id="1381" r:id="rId98"/>
    <p:sldId id="1382" r:id="rId99"/>
    <p:sldId id="1383" r:id="rId100"/>
    <p:sldId id="1384" r:id="rId101"/>
    <p:sldId id="1443" r:id="rId102"/>
    <p:sldId id="1385" r:id="rId103"/>
    <p:sldId id="1386" r:id="rId104"/>
    <p:sldId id="1387" r:id="rId105"/>
    <p:sldId id="1388" r:id="rId106"/>
    <p:sldId id="1389" r:id="rId107"/>
    <p:sldId id="1390" r:id="rId108"/>
    <p:sldId id="1391" r:id="rId109"/>
    <p:sldId id="1392" r:id="rId110"/>
    <p:sldId id="1395" r:id="rId111"/>
    <p:sldId id="1396" r:id="rId112"/>
    <p:sldId id="1444" r:id="rId113"/>
    <p:sldId id="1313" r:id="rId114"/>
    <p:sldId id="1314" r:id="rId115"/>
    <p:sldId id="1423" r:id="rId116"/>
    <p:sldId id="1418" r:id="rId117"/>
    <p:sldId id="1424" r:id="rId118"/>
    <p:sldId id="1425" r:id="rId119"/>
    <p:sldId id="1426" r:id="rId120"/>
    <p:sldId id="1427" r:id="rId121"/>
    <p:sldId id="1452" r:id="rId122"/>
    <p:sldId id="1451" r:id="rId123"/>
    <p:sldId id="1428" r:id="rId124"/>
    <p:sldId id="1429" r:id="rId125"/>
    <p:sldId id="1430" r:id="rId126"/>
    <p:sldId id="1431" r:id="rId127"/>
    <p:sldId id="1453" r:id="rId128"/>
    <p:sldId id="1432" r:id="rId129"/>
    <p:sldId id="1454" r:id="rId130"/>
    <p:sldId id="1468" r:id="rId131"/>
    <p:sldId id="1470" r:id="rId132"/>
    <p:sldId id="1471" r:id="rId133"/>
    <p:sldId id="4315" r:id="rId134"/>
    <p:sldId id="1472" r:id="rId135"/>
    <p:sldId id="1405" r:id="rId136"/>
    <p:sldId id="1397" r:id="rId137"/>
    <p:sldId id="1398" r:id="rId138"/>
    <p:sldId id="1406" r:id="rId139"/>
    <p:sldId id="1446" r:id="rId140"/>
    <p:sldId id="1399" r:id="rId141"/>
    <p:sldId id="1407" r:id="rId142"/>
    <p:sldId id="1447" r:id="rId143"/>
    <p:sldId id="1400" r:id="rId144"/>
    <p:sldId id="1401" r:id="rId145"/>
    <p:sldId id="1448" r:id="rId146"/>
    <p:sldId id="1408" r:id="rId147"/>
    <p:sldId id="1403" r:id="rId148"/>
    <p:sldId id="1409" r:id="rId149"/>
    <p:sldId id="1419" r:id="rId150"/>
    <p:sldId id="1410" r:id="rId151"/>
    <p:sldId id="1449" r:id="rId152"/>
    <p:sldId id="1420" r:id="rId153"/>
    <p:sldId id="1411" r:id="rId154"/>
    <p:sldId id="1412" r:id="rId155"/>
    <p:sldId id="1413" r:id="rId156"/>
    <p:sldId id="1450" r:id="rId157"/>
    <p:sldId id="1421" r:id="rId158"/>
    <p:sldId id="1414" r:id="rId159"/>
    <p:sldId id="1415" r:id="rId160"/>
    <p:sldId id="1416" r:id="rId161"/>
    <p:sldId id="1422" r:id="rId162"/>
    <p:sldId id="1455" r:id="rId163"/>
    <p:sldId id="1465" r:id="rId164"/>
    <p:sldId id="1463" r:id="rId165"/>
    <p:sldId id="1456" r:id="rId166"/>
    <p:sldId id="1457" r:id="rId167"/>
    <p:sldId id="1458" r:id="rId168"/>
    <p:sldId id="1467" r:id="rId169"/>
    <p:sldId id="1466" r:id="rId170"/>
    <p:sldId id="1288" r:id="rId171"/>
    <p:sldId id="1289" r:id="rId172"/>
    <p:sldId id="1261" r:id="rId173"/>
    <p:sldId id="1298" r:id="rId174"/>
    <p:sldId id="1293" r:id="rId175"/>
    <p:sldId id="1267" r:id="rId176"/>
    <p:sldId id="1503" r:id="rId177"/>
    <p:sldId id="1294" r:id="rId178"/>
    <p:sldId id="1556" r:id="rId179"/>
    <p:sldId id="1557" r:id="rId180"/>
    <p:sldId id="1504" r:id="rId181"/>
    <p:sldId id="1296" r:id="rId182"/>
    <p:sldId id="1269" r:id="rId183"/>
    <p:sldId id="1502" r:id="rId184"/>
    <p:sldId id="1295" r:id="rId185"/>
    <p:sldId id="1297" r:id="rId186"/>
    <p:sldId id="1473" r:id="rId187"/>
    <p:sldId id="4317" r:id="rId188"/>
    <p:sldId id="1505" r:id="rId189"/>
    <p:sldId id="1478" r:id="rId190"/>
    <p:sldId id="1543" r:id="rId191"/>
    <p:sldId id="4318" r:id="rId192"/>
    <p:sldId id="4319" r:id="rId193"/>
    <p:sldId id="1506" r:id="rId194"/>
    <p:sldId id="4320" r:id="rId195"/>
    <p:sldId id="4321" r:id="rId196"/>
    <p:sldId id="4322" r:id="rId197"/>
    <p:sldId id="4323" r:id="rId198"/>
    <p:sldId id="4310" r:id="rId199"/>
    <p:sldId id="1263" r:id="rId200"/>
    <p:sldId id="1290" r:id="rId201"/>
    <p:sldId id="1291" r:id="rId202"/>
    <p:sldId id="1292" r:id="rId203"/>
    <p:sldId id="1264" r:id="rId204"/>
    <p:sldId id="1265" r:id="rId205"/>
    <p:sldId id="1266" r:id="rId206"/>
    <p:sldId id="4303" r:id="rId207"/>
    <p:sldId id="4304" r:id="rId208"/>
    <p:sldId id="4324" r:id="rId209"/>
    <p:sldId id="4325" r:id="rId210"/>
    <p:sldId id="1475" r:id="rId211"/>
    <p:sldId id="1507" r:id="rId212"/>
    <p:sldId id="1490" r:id="rId213"/>
    <p:sldId id="1508" r:id="rId214"/>
    <p:sldId id="4326" r:id="rId215"/>
    <p:sldId id="1476" r:id="rId216"/>
    <p:sldId id="1509" r:id="rId217"/>
    <p:sldId id="1480" r:id="rId218"/>
    <p:sldId id="1479" r:id="rId219"/>
    <p:sldId id="1481" r:id="rId220"/>
    <p:sldId id="1482" r:id="rId221"/>
    <p:sldId id="1483" r:id="rId222"/>
    <p:sldId id="1489" r:id="rId223"/>
    <p:sldId id="1484" r:id="rId224"/>
    <p:sldId id="1491" r:id="rId225"/>
    <p:sldId id="1492" r:id="rId226"/>
    <p:sldId id="1486" r:id="rId227"/>
    <p:sldId id="1493" r:id="rId228"/>
    <p:sldId id="1494" r:id="rId229"/>
    <p:sldId id="1495" r:id="rId230"/>
    <p:sldId id="1510" r:id="rId231"/>
    <p:sldId id="1496" r:id="rId232"/>
    <p:sldId id="1511" r:id="rId233"/>
    <p:sldId id="1512" r:id="rId234"/>
    <p:sldId id="1513" r:id="rId235"/>
    <p:sldId id="1514" r:id="rId236"/>
    <p:sldId id="1515" r:id="rId237"/>
    <p:sldId id="1500" r:id="rId238"/>
    <p:sldId id="1516" r:id="rId239"/>
    <p:sldId id="1517" r:id="rId240"/>
    <p:sldId id="1528" r:id="rId241"/>
    <p:sldId id="1529" r:id="rId242"/>
    <p:sldId id="1530" r:id="rId243"/>
    <p:sldId id="1531" r:id="rId244"/>
    <p:sldId id="1532" r:id="rId245"/>
    <p:sldId id="1534" r:id="rId246"/>
    <p:sldId id="1536" r:id="rId247"/>
    <p:sldId id="1537" r:id="rId248"/>
    <p:sldId id="1538" r:id="rId249"/>
    <p:sldId id="1539" r:id="rId250"/>
    <p:sldId id="1540" r:id="rId251"/>
    <p:sldId id="1542" r:id="rId252"/>
    <p:sldId id="1545" r:id="rId253"/>
    <p:sldId id="1546" r:id="rId254"/>
    <p:sldId id="1547" r:id="rId255"/>
    <p:sldId id="1548" r:id="rId256"/>
    <p:sldId id="1549" r:id="rId257"/>
    <p:sldId id="1555" r:id="rId258"/>
    <p:sldId id="4305" r:id="rId259"/>
  </p:sldIdLst>
  <p:sldSz cx="12192000" cy="6858000"/>
  <p:notesSz cx="6858000" cy="9144000"/>
  <p:embeddedFontLst>
    <p:embeddedFont>
      <p:font typeface="Calibri" panose="020F0502020204030204" pitchFamily="34" charset="0"/>
      <p:regular r:id="rId261"/>
      <p:bold r:id="rId262"/>
      <p:italic r:id="rId263"/>
      <p:boldItalic r:id="rId264"/>
    </p:embeddedFont>
    <p:embeddedFont>
      <p:font typeface="Consolas" panose="020B0609020204030204" pitchFamily="49" charset="0"/>
      <p:regular r:id="rId265"/>
      <p:bold r:id="rId266"/>
      <p:italic r:id="rId267"/>
      <p:boldItalic r:id="rId268"/>
    </p:embeddedFont>
    <p:embeddedFont>
      <p:font typeface="Mosk Bold 700" panose="02000506000000020004" pitchFamily="2" charset="0"/>
      <p:bold r:id="rId269"/>
    </p:embeddedFont>
    <p:embeddedFont>
      <p:font typeface="강한공군체 Medium" panose="020B0600000101010101" pitchFamily="50" charset="-127"/>
      <p:regular r:id="rId270"/>
    </p:embeddedFont>
    <p:embeddedFont>
      <p:font typeface="맑은 고딕" panose="020B0503020000020004" pitchFamily="50" charset="-127"/>
      <p:regular r:id="rId271"/>
      <p:bold r:id="rId2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1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font" Target="fonts/font8.fntdata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font" Target="fonts/font10.fntdata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font" Target="fonts/font1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font" Target="fonts/font12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font" Target="fonts/font2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font" Target="fonts/font3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font" Target="fonts/font5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font" Target="fonts/font6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font" Target="fonts/font7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02/10/2023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97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희망 짤과 움짤 모음 - 짤봇">
            <a:extLst>
              <a:ext uri="{FF2B5EF4-FFF2-40B4-BE49-F238E27FC236}">
                <a16:creationId xmlns:a16="http://schemas.microsoft.com/office/drawing/2014/main" id="{5BD20D87-E9E2-D7CB-87DB-CCA25708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317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</a:t>
            </a:r>
            <a:r>
              <a:rPr lang="en-US" altLang="ko-KR" dirty="0"/>
              <a:t>, default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매개 변수가 있는 함수인데 매개 변수 전달을 안한다면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값 설정이 가능합니다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72650-A9F3-60C3-2B9C-70F86E27CB9D}"/>
              </a:ext>
            </a:extLst>
          </p:cNvPr>
          <p:cNvSpPr txBox="1"/>
          <p:nvPr/>
        </p:nvSpPr>
        <p:spPr>
          <a:xfrm>
            <a:off x="842682" y="215245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6B673-95B5-B147-3DA7-2B079EB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376" y="2152452"/>
            <a:ext cx="3976433" cy="71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4190C7-AB38-3FAD-FDA0-E14D1F2CCF94}"/>
              </a:ext>
            </a:extLst>
          </p:cNvPr>
          <p:cNvSpPr txBox="1"/>
          <p:nvPr/>
        </p:nvSpPr>
        <p:spPr>
          <a:xfrm>
            <a:off x="842682" y="4450746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"friend"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2C6D8B-06C0-89BB-D137-983CAAA60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75" y="4455902"/>
            <a:ext cx="2880769" cy="5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52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밑변과 높이를 인자로 전달 했을 때</a:t>
            </a:r>
            <a:r>
              <a:rPr lang="en-US" altLang="ko-KR" dirty="0"/>
              <a:t>,</a:t>
            </a:r>
            <a:r>
              <a:rPr lang="ko-KR" altLang="en-US" dirty="0"/>
              <a:t> 삼각형의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반지름의 길이를 인자로 전달 했을 때</a:t>
            </a:r>
            <a:r>
              <a:rPr lang="en-US" altLang="ko-KR" dirty="0"/>
              <a:t>, </a:t>
            </a:r>
            <a:r>
              <a:rPr lang="ko-KR" altLang="en-US" dirty="0"/>
              <a:t>원의 넓이를 구하는 함수를 만들어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이용해서 직각 삼각형의 밑변과 높이를 인자로 전달 했을 때</a:t>
            </a:r>
            <a:r>
              <a:rPr lang="en-US" altLang="ko-KR" dirty="0"/>
              <a:t>, </a:t>
            </a:r>
            <a:r>
              <a:rPr lang="ko-KR" altLang="en-US" dirty="0"/>
              <a:t>빗변의 길이를 구하는 함수를 작성해 봅시다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루트를 씌우는 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Math.sqrt</a:t>
            </a:r>
            <a:r>
              <a:rPr lang="en-US" altLang="ko-KR" dirty="0">
                <a:sym typeface="Wingdings" panose="05000000000000000000" pitchFamily="2" charset="2"/>
              </a:rPr>
              <a:t>(9) = 3;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67156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 방법들</a:t>
            </a:r>
          </a:p>
        </p:txBody>
      </p:sp>
    </p:spTree>
    <p:extLst>
      <p:ext uri="{BB962C8B-B14F-4D97-AF65-F5344CB8AC3E}">
        <p14:creationId xmlns:p14="http://schemas.microsoft.com/office/powerpoint/2010/main" val="1128250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3167F-B5D2-0A17-98D5-EE7DF5BC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10" y="351864"/>
            <a:ext cx="9328580" cy="6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50999-7EFE-1A86-3338-B2A5BE0B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12" y="372155"/>
            <a:ext cx="9411376" cy="6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138927-D6AB-1110-BD2E-3717F3C8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81" y="349577"/>
            <a:ext cx="9263237" cy="61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522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B2DF8B-2D33-139C-379D-4AAD58A1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545832"/>
            <a:ext cx="10650071" cy="57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481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11C07-9C1E-A38E-4A9A-484ACA4A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48" y="508655"/>
            <a:ext cx="9726504" cy="58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923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0EF0FA-823E-C4FA-A888-67BD57F4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94996"/>
            <a:ext cx="10402752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03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6CD97-A9AA-F237-550A-F937D5DF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3" y="902570"/>
            <a:ext cx="10765174" cy="50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D86FD1-8A88-9437-B0F4-114B06355694}"/>
              </a:ext>
            </a:extLst>
          </p:cNvPr>
          <p:cNvSpPr/>
          <p:nvPr/>
        </p:nvSpPr>
        <p:spPr>
          <a:xfrm>
            <a:off x="3055371" y="2217454"/>
            <a:ext cx="1956318" cy="14555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내장</a:t>
            </a:r>
            <a:endParaRPr lang="en-US" altLang="ko-KR" sz="2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249A84-FC24-7685-4223-FE2C76BDC731}"/>
              </a:ext>
            </a:extLst>
          </p:cNvPr>
          <p:cNvSpPr/>
          <p:nvPr/>
        </p:nvSpPr>
        <p:spPr>
          <a:xfrm>
            <a:off x="6612988" y="2217454"/>
            <a:ext cx="1956318" cy="145559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  <a:endParaRPr lang="en-US" altLang="ko-KR" sz="2400" dirty="0">
              <a:solidFill>
                <a:srgbClr val="00B05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방식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AA04D2-0716-0EEA-AD9A-F716A4E0F75D}"/>
              </a:ext>
            </a:extLst>
          </p:cNvPr>
          <p:cNvSpPr txBox="1">
            <a:spLocks/>
          </p:cNvSpPr>
          <p:nvPr/>
        </p:nvSpPr>
        <p:spPr>
          <a:xfrm>
            <a:off x="5476893" y="2278123"/>
            <a:ext cx="670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6600" dirty="0"/>
              <a:t>?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0799487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2D2A4F-F44B-603F-1792-EC9C199F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90" y="1023345"/>
            <a:ext cx="7582220" cy="48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94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26975-0031-BFB8-5866-8C4B87F1713E}"/>
              </a:ext>
            </a:extLst>
          </p:cNvPr>
          <p:cNvSpPr txBox="1"/>
          <p:nvPr/>
        </p:nvSpPr>
        <p:spPr>
          <a:xfrm>
            <a:off x="618565" y="1416441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선언문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함수 표현식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화살표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3781AE6-7A35-6867-F4DE-99AB118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/>
              <a:t>화살표 함수로 만들어 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1FB60-983E-4423-4B83-7EC05E58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78" y="2814615"/>
            <a:ext cx="3226965" cy="8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78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삼각형의 넓이를 구하는 함수를 함수 표현식으로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원의 넓이를 구하는 함수를 화살표 함수로 변경해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피타고라스의 정리를 함수 표현식과 화살표 함수로 변경해 봅시다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221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Onclick!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5593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onclick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각각의 </a:t>
            </a:r>
            <a:r>
              <a:rPr lang="en-US" altLang="ko-KR"/>
              <a:t>HTML </a:t>
            </a:r>
            <a:r>
              <a:rPr lang="ko-KR" altLang="en-US"/>
              <a:t>요소에 속성 값으로 </a:t>
            </a:r>
            <a:r>
              <a:rPr lang="en-US" altLang="ko-KR"/>
              <a:t>JS </a:t>
            </a:r>
            <a:r>
              <a:rPr lang="ko-KR" altLang="en-US"/>
              <a:t>함수를 연결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6C7F05-A64F-647A-1BEF-C639BB2989CA}"/>
              </a:ext>
            </a:extLst>
          </p:cNvPr>
          <p:cNvSpPr txBox="1"/>
          <p:nvPr/>
        </p:nvSpPr>
        <p:spPr>
          <a:xfrm>
            <a:off x="761999" y="2434389"/>
            <a:ext cx="7033491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9D60-40E6-C4B0-6BF5-A6ACB5970277}"/>
              </a:ext>
            </a:extLst>
          </p:cNvPr>
          <p:cNvSpPr txBox="1"/>
          <p:nvPr/>
        </p:nvSpPr>
        <p:spPr>
          <a:xfrm>
            <a:off x="761999" y="3540387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5FA588-99B6-C909-D4A8-2E652E6B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4738138"/>
            <a:ext cx="4277322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69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Array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2775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416D05-7617-302D-7B3B-4F544283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606084"/>
            <a:ext cx="10596282" cy="56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84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D8F0D-2E9A-CBF0-0046-7A205914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618997"/>
            <a:ext cx="863085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20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F0F7B9-4881-586B-15E7-E94B11E18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06" y="948643"/>
            <a:ext cx="11483788" cy="49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3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AB2CF-9928-7C90-31A2-C347C7A2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2" y="0"/>
            <a:ext cx="1155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8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내장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3011055"/>
            <a:ext cx="10830017" cy="3549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2AAE3-17C1-F878-3741-66BF94C58A57}"/>
              </a:ext>
            </a:extLst>
          </p:cNvPr>
          <p:cNvSpPr txBox="1"/>
          <p:nvPr/>
        </p:nvSpPr>
        <p:spPr>
          <a:xfrm>
            <a:off x="614778" y="1516426"/>
            <a:ext cx="8156360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JS World!"</a:t>
            </a:r>
            <a:r>
              <a:rPr lang="en-US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950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DED161-A94C-9690-C0C2-C46F560A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4" y="282182"/>
            <a:ext cx="9532652" cy="62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97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변수에 자신과 같은 줄에 앉은 사람들의 이름이 담긴 배열을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번째 참여자의 이름을 출력하기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10449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배열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사용의 이유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950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7643A-2BD9-46CC-9219-C427C283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947391"/>
            <a:ext cx="9593014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107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D82453-09C6-E652-44E7-107665BD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504417"/>
            <a:ext cx="1092670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9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A25641-6ECD-863F-356A-4E64E930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604443"/>
            <a:ext cx="1025033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746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8B2F36-A5CB-EE2D-781D-6664AFFD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97" y="183205"/>
            <a:ext cx="9767006" cy="64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761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 제일 마지막에</a:t>
            </a:r>
            <a:r>
              <a:rPr lang="en-US" altLang="ko-KR" dirty="0"/>
              <a:t> </a:t>
            </a:r>
            <a:r>
              <a:rPr lang="ko-KR" altLang="en-US" dirty="0"/>
              <a:t>자신을 추가하기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배열에서 자신을 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배열 제일 앞에 자신을 추가하기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69704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555CA4-32B3-1412-6FC1-16AA67B4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05" y="850178"/>
            <a:ext cx="11407589" cy="51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64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자신과 같은 줄에 앉은 사람의 이름을 출력하는 프로그램 작성하기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출력 내용은</a:t>
            </a:r>
            <a:endParaRPr lang="en-US" altLang="ko-KR" dirty="0"/>
          </a:p>
          <a:p>
            <a:pPr lvl="1"/>
            <a:r>
              <a:rPr lang="en-US" altLang="ko-KR" dirty="0"/>
              <a:t>X </a:t>
            </a:r>
            <a:r>
              <a:rPr lang="ko-KR" altLang="en-US" dirty="0"/>
              <a:t>번째 줄의</a:t>
            </a:r>
            <a:r>
              <a:rPr lang="en-US" altLang="ko-KR" dirty="0"/>
              <a:t> n </a:t>
            </a:r>
            <a:r>
              <a:rPr lang="ko-KR" altLang="en-US" dirty="0"/>
              <a:t>번째 참여자의 이름은 </a:t>
            </a:r>
            <a:r>
              <a:rPr lang="en-US" altLang="ko-KR" dirty="0"/>
              <a:t>“~~~”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1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링크 방식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9AF631B-E6EC-9BEE-B8DD-BC64EFF4CA7B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Java Script </a:t>
            </a:r>
            <a:r>
              <a:rPr lang="ko-KR" altLang="en-US" dirty="0"/>
              <a:t>파일을 따로 만들어서 링크하는 방식 </a:t>
            </a:r>
            <a:r>
              <a:rPr lang="en-US" altLang="ko-KR" dirty="0"/>
              <a:t>like CSS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위치는 어디서나 사용이 가능합니다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 내부</a:t>
            </a:r>
            <a:endParaRPr lang="en-US" altLang="ko-KR" dirty="0"/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와 </a:t>
            </a:r>
            <a:r>
              <a:rPr lang="en-US" altLang="ko-KR" dirty="0"/>
              <a:t>body </a:t>
            </a:r>
            <a:r>
              <a:rPr lang="ko-KR" altLang="en-US" dirty="0"/>
              <a:t>사이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아래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993D7-F513-7DF4-E6E7-A7EA5DEE8FCB}"/>
              </a:ext>
            </a:extLst>
          </p:cNvPr>
          <p:cNvSpPr txBox="1"/>
          <p:nvPr/>
        </p:nvSpPr>
        <p:spPr>
          <a:xfrm>
            <a:off x="632533" y="2552142"/>
            <a:ext cx="8396057" cy="523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"./main.js"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90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체이닝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162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471935-73F6-D3E5-B453-565208AFC542}"/>
              </a:ext>
            </a:extLst>
          </p:cNvPr>
          <p:cNvSpPr txBox="1"/>
          <p:nvPr/>
        </p:nvSpPr>
        <p:spPr>
          <a:xfrm>
            <a:off x="318986" y="612844"/>
            <a:ext cx="7440706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.split: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문자를 인수 기준으로 쪼개서 배열로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"H-e-l-l-o"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helloTestArr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.reverse: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배열의 순서를 뒤집어서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.join: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배열을 인수 기준으로 문자로 병합해서 반환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"Hello~"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helloArr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695E1-9559-A44D-62F5-5E51CBF6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985" y="612844"/>
            <a:ext cx="4039338" cy="1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32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각각의 메소드를 연결해서 사용하는 개념</a:t>
            </a:r>
            <a:r>
              <a:rPr lang="en-US" altLang="ko-KR" dirty="0"/>
              <a:t>!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사용한 메소드가 반환</a:t>
            </a:r>
            <a:r>
              <a:rPr lang="en-US" altLang="ko-KR" dirty="0"/>
              <a:t>(return) </a:t>
            </a:r>
            <a:r>
              <a:rPr lang="ko-KR" altLang="en-US" dirty="0"/>
              <a:t>값을 가지고 있는 경우에만 사용이 가능</a:t>
            </a:r>
            <a:r>
              <a:rPr lang="en-US" altLang="ko-KR" dirty="0"/>
              <a:t>!</a:t>
            </a: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 </a:t>
            </a:r>
            <a:r>
              <a:rPr lang="ko-KR" altLang="en-US" dirty="0">
                <a:sym typeface="Wingdings" panose="05000000000000000000" pitchFamily="2" charset="2"/>
              </a:rPr>
              <a:t>라는 배열이 반환 됨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배열에는 </a:t>
            </a:r>
            <a:r>
              <a:rPr lang="en-US" altLang="ko-KR" dirty="0">
                <a:sym typeface="Wingdings" panose="05000000000000000000" pitchFamily="2" charset="2"/>
              </a:rPr>
              <a:t>reverse() </a:t>
            </a:r>
            <a:r>
              <a:rPr lang="ko-KR" altLang="en-US" dirty="0">
                <a:sym typeface="Wingdings" panose="05000000000000000000" pitchFamily="2" charset="2"/>
              </a:rPr>
              <a:t>라는 메소드가 존재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[‘H’, ‘e’, ‘l’, ‘l’, ‘o’].reverse() </a:t>
            </a:r>
            <a:r>
              <a:rPr lang="ko-KR" altLang="en-US" dirty="0">
                <a:sym typeface="Wingdings" panose="05000000000000000000" pitchFamily="2" charset="2"/>
              </a:rPr>
              <a:t>와 동일한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[‘H’, ‘e’, ‘l’, ‘l’, ‘o’].reverse()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hello.split</a:t>
            </a:r>
            <a:r>
              <a:rPr lang="en-US" altLang="ko-KR" dirty="0"/>
              <a:t>(““)</a:t>
            </a:r>
            <a:r>
              <a:rPr lang="en-US" altLang="ko-KR" dirty="0">
                <a:sym typeface="Wingdings" panose="05000000000000000000" pitchFamily="2" charset="2"/>
              </a:rPr>
              <a:t>.reverse().join(“”)  [‘</a:t>
            </a:r>
            <a:r>
              <a:rPr lang="en-US" altLang="ko-KR" dirty="0" err="1"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ym typeface="Wingdings" panose="05000000000000000000" pitchFamily="2" charset="2"/>
              </a:rPr>
              <a:t>’].join(“”)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2073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체이닝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[‘H’, ‘e’, ‘l’, ‘l’, ‘o’].reverse()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동일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hello.split</a:t>
            </a:r>
            <a:r>
              <a:rPr lang="en-US" altLang="ko-KR" dirty="0">
                <a:solidFill>
                  <a:schemeClr val="accent2"/>
                </a:solidFill>
              </a:rPr>
              <a:t>(““)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.reverse().join(“”)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[‘</a:t>
            </a:r>
            <a:r>
              <a:rPr lang="en-US" altLang="ko-KR" dirty="0" err="1">
                <a:solidFill>
                  <a:srgbClr val="00B050"/>
                </a:solidFill>
                <a:sym typeface="Wingdings" panose="05000000000000000000" pitchFamily="2" charset="2"/>
              </a:rPr>
              <a:t>o’,’l’,’l’,’e’,’H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’].join(“”)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과 동일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0507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10988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위의 배열에서 첫번째와 마지막 데이터의 문자열을 메소드 </a:t>
            </a:r>
            <a:r>
              <a:rPr lang="ko-KR" altLang="en-US" dirty="0" err="1"/>
              <a:t>체이닝을</a:t>
            </a:r>
            <a:r>
              <a:rPr lang="ko-KR" altLang="en-US" dirty="0"/>
              <a:t> 이용하여 반대로 뒤집어 주세요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A876-D342-A59C-1E49-D914B84250F6}"/>
              </a:ext>
            </a:extLst>
          </p:cNvPr>
          <p:cNvSpPr txBox="1"/>
          <p:nvPr/>
        </p:nvSpPr>
        <p:spPr>
          <a:xfrm>
            <a:off x="616528" y="1528726"/>
            <a:ext cx="849976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07B64B-74A2-1D7B-D0BE-597A70FC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95" y="3643293"/>
            <a:ext cx="975152" cy="817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059C43-800D-8C7E-0AEF-2885BEF9E9CC}"/>
              </a:ext>
            </a:extLst>
          </p:cNvPr>
          <p:cNvSpPr txBox="1"/>
          <p:nvPr/>
        </p:nvSpPr>
        <p:spPr>
          <a:xfrm>
            <a:off x="1989375" y="3643293"/>
            <a:ext cx="8829965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kdtCurriculum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"HTML"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"BACKEND"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21487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7A360-BB05-0993-7BBC-599E1DA24FF0}"/>
              </a:ext>
            </a:extLst>
          </p:cNvPr>
          <p:cNvSpPr txBox="1"/>
          <p:nvPr/>
        </p:nvSpPr>
        <p:spPr>
          <a:xfrm>
            <a:off x="877713" y="684563"/>
            <a:ext cx="3836894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접근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추가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"height"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데이터 삭제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47372F-7868-0AA4-CA4B-D6F8A7BC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69" y="684563"/>
            <a:ext cx="5810783" cy="14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88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라는 객체형 변수를 선언</a:t>
            </a:r>
            <a:endParaRPr lang="en-US" altLang="ko-KR" dirty="0"/>
          </a:p>
          <a:p>
            <a:pPr lvl="1"/>
            <a:r>
              <a:rPr lang="en-US" altLang="ko-KR" dirty="0"/>
              <a:t>name: “</a:t>
            </a:r>
            <a:r>
              <a:rPr lang="ko-KR" altLang="en-US" dirty="0"/>
              <a:t>뽀로로</a:t>
            </a:r>
            <a:r>
              <a:rPr lang="en-US" altLang="ko-KR" dirty="0"/>
              <a:t>” / age: 7 </a:t>
            </a:r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이름과 나이를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</a:t>
            </a:r>
            <a:r>
              <a:rPr lang="en-US" altLang="ko-KR" dirty="0"/>
              <a:t>(gender)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키</a:t>
            </a:r>
            <a:r>
              <a:rPr lang="en-US" altLang="ko-KR" dirty="0"/>
              <a:t>(height)</a:t>
            </a:r>
            <a:r>
              <a:rPr lang="ko-KR" altLang="en-US" dirty="0"/>
              <a:t>를 추가하고 출력하기</a:t>
            </a:r>
            <a:endParaRPr lang="en-US" altLang="ko-KR" dirty="0"/>
          </a:p>
          <a:p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의 성별 데이터를 삭제하고</a:t>
            </a:r>
            <a:r>
              <a:rPr lang="en-US" altLang="ko-KR" dirty="0"/>
              <a:t>,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객체를 출력하기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79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90080E2-F2C9-6166-5A17-5E5782668B3F}"/>
              </a:ext>
            </a:extLst>
          </p:cNvPr>
          <p:cNvSpPr txBox="1"/>
          <p:nvPr/>
        </p:nvSpPr>
        <p:spPr>
          <a:xfrm>
            <a:off x="345542" y="151179"/>
            <a:ext cx="6476172" cy="6555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위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"./index.js"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 그런데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링크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헤드랑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바디 사이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hello, HTML World!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안쪽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alert(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바디 아래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97390-0195-EEBD-13E4-36CF255CAD5B}"/>
              </a:ext>
            </a:extLst>
          </p:cNvPr>
          <p:cNvSpPr txBox="1"/>
          <p:nvPr/>
        </p:nvSpPr>
        <p:spPr>
          <a:xfrm>
            <a:off x="4572000" y="6032421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FC61E-8AF7-AB97-A4F8-9FD4B71D61E0}"/>
              </a:ext>
            </a:extLst>
          </p:cNvPr>
          <p:cNvSpPr txBox="1"/>
          <p:nvPr/>
        </p:nvSpPr>
        <p:spPr>
          <a:xfrm>
            <a:off x="7503885" y="973520"/>
            <a:ext cx="3483429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alert(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"JS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파일 안쪽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09498-2AC3-DEE1-2526-BD3DCFED4984}"/>
              </a:ext>
            </a:extLst>
          </p:cNvPr>
          <p:cNvSpPr txBox="1"/>
          <p:nvPr/>
        </p:nvSpPr>
        <p:spPr>
          <a:xfrm>
            <a:off x="7503885" y="151179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Index.js</a:t>
            </a:r>
            <a:endParaRPr lang="ko-KR" altLang="en-US" sz="28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4020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D63936-CFA9-0B8E-BC3D-556B26181220}"/>
              </a:ext>
            </a:extLst>
          </p:cNvPr>
          <p:cNvSpPr txBox="1"/>
          <p:nvPr/>
        </p:nvSpPr>
        <p:spPr>
          <a:xfrm>
            <a:off x="842682" y="684057"/>
            <a:ext cx="4769223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객체 생성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birthDay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0A8A32-1183-E4EB-FF9C-C17D86B3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538"/>
            <a:ext cx="3192948" cy="1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665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가 </a:t>
            </a:r>
            <a:r>
              <a:rPr lang="en-US" altLang="ko-KR" dirty="0"/>
              <a:t>name, height </a:t>
            </a:r>
            <a:r>
              <a:rPr lang="ko-KR" altLang="en-US" dirty="0"/>
              <a:t>프로퍼티를 가지고 있는지 출력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7921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91646A-CBA8-DB78-3ACF-8AE470B584CF}"/>
              </a:ext>
            </a:extLst>
          </p:cNvPr>
          <p:cNvSpPr txBox="1"/>
          <p:nvPr/>
        </p:nvSpPr>
        <p:spPr>
          <a:xfrm>
            <a:off x="1443318" y="1231811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"Clark"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weight: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superman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E0474-1BC0-8350-F413-4AD3AA557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079" y="1231811"/>
            <a:ext cx="2006473" cy="39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1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의 모든 </a:t>
            </a:r>
            <a:r>
              <a:rPr lang="en-US" altLang="ko-KR" dirty="0"/>
              <a:t>key </a:t>
            </a:r>
            <a:r>
              <a:rPr lang="ko-KR" altLang="en-US" dirty="0"/>
              <a:t>값과 정보를 출력하는 프로그램 만들기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77961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</a:t>
            </a:r>
            <a:r>
              <a:rPr lang="en-US" altLang="ko-KR" dirty="0"/>
              <a:t>“</a:t>
            </a:r>
            <a:r>
              <a:rPr lang="ko-KR" altLang="en-US" dirty="0"/>
              <a:t>뽀로로는 귀엽습니다</a:t>
            </a:r>
            <a:r>
              <a:rPr lang="en-US" altLang="ko-KR" dirty="0"/>
              <a:t>!“ </a:t>
            </a:r>
            <a:r>
              <a:rPr lang="ko-KR" altLang="en-US" dirty="0"/>
              <a:t>를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14197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629940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C4FE69-F791-E617-6337-0F3D07B2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832" y="1329263"/>
            <a:ext cx="5056336" cy="41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02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같은 줄에 있는 참여자 </a:t>
            </a:r>
            <a:r>
              <a:rPr lang="en-US" altLang="ko-KR" dirty="0"/>
              <a:t>4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5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5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1F4117-F4F5-BCB2-6629-7987B34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76" y="1279669"/>
            <a:ext cx="9653047" cy="36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63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68075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</a:t>
            </a:r>
            <a:r>
              <a:rPr lang="ko-KR" altLang="en-US" dirty="0">
                <a:solidFill>
                  <a:schemeClr val="accent2"/>
                </a:solidFill>
              </a:rPr>
              <a:t>제일 첫번째 요소</a:t>
            </a:r>
            <a:r>
              <a:rPr lang="ko-KR" altLang="en-US" dirty="0"/>
              <a:t>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getElementById</a:t>
            </a:r>
            <a:r>
              <a:rPr lang="en-US" altLang="ko-KR" dirty="0"/>
              <a:t>(“ID”)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ID </a:t>
            </a:r>
            <a:r>
              <a:rPr lang="ko-KR" altLang="en-US" dirty="0"/>
              <a:t>이름을 불러서 해당 </a:t>
            </a:r>
            <a:r>
              <a:rPr lang="en-US" altLang="ko-KR" dirty="0"/>
              <a:t>ID</a:t>
            </a:r>
            <a:r>
              <a:rPr lang="ko-KR" altLang="en-US" dirty="0"/>
              <a:t>를 가지는 요소를 불러오는 메소드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7B619-31A1-713E-4BB0-79C47F0A7F1D}"/>
              </a:ext>
            </a:extLst>
          </p:cNvPr>
          <p:cNvSpPr txBox="1"/>
          <p:nvPr/>
        </p:nvSpPr>
        <p:spPr>
          <a:xfrm>
            <a:off x="941294" y="2284622"/>
            <a:ext cx="75751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1C990-8257-26E3-F441-45F8CC35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868019"/>
            <a:ext cx="4021134" cy="1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전자 인간'으로 인정받은 로봇, 세금도 내야 할까? : 네이버 포스트">
            <a:extLst>
              <a:ext uri="{FF2B5EF4-FFF2-40B4-BE49-F238E27FC236}">
                <a16:creationId xmlns:a16="http://schemas.microsoft.com/office/drawing/2014/main" id="{84B4980F-7834-BF60-09E3-32D9407C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8" y="3714161"/>
            <a:ext cx="2857107" cy="2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화이팅 - 뽐뿌:짤방갤러리">
            <a:extLst>
              <a:ext uri="{FF2B5EF4-FFF2-40B4-BE49-F238E27FC236}">
                <a16:creationId xmlns:a16="http://schemas.microsoft.com/office/drawing/2014/main" id="{E6D3F84E-1B3A-FFEF-6B72-9E0EDD4CF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80"/>
          <a:stretch/>
        </p:blipFill>
        <p:spPr bwMode="auto">
          <a:xfrm>
            <a:off x="489408" y="494122"/>
            <a:ext cx="285710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6C226-6DF5-E7DA-7B6E-694B7A28DFF2}"/>
              </a:ext>
            </a:extLst>
          </p:cNvPr>
          <p:cNvSpPr txBox="1"/>
          <p:nvPr/>
        </p:nvSpPr>
        <p:spPr>
          <a:xfrm>
            <a:off x="4110087" y="1392716"/>
            <a:ext cx="5378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 2 3 4 5 6 7 8 9 10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1CF2C-272B-673E-3472-3C46DC6F4D48}"/>
              </a:ext>
            </a:extLst>
          </p:cNvPr>
          <p:cNvSpPr txBox="1"/>
          <p:nvPr/>
        </p:nvSpPr>
        <p:spPr>
          <a:xfrm>
            <a:off x="4110087" y="4788771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0 1 2 3 4 5 6 7 8 9 ~</a:t>
            </a:r>
            <a:endParaRPr lang="ko-KR" altLang="en-US" sz="40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9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Click : 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Mouse</a:t>
            </a:r>
            <a:r>
              <a:rPr lang="ko-KR" altLang="en-US" dirty="0"/>
              <a:t> 계열</a:t>
            </a:r>
            <a:endParaRPr lang="en-US" altLang="ko-KR" dirty="0"/>
          </a:p>
          <a:p>
            <a:pPr lvl="1"/>
            <a:r>
              <a:rPr lang="en-US" altLang="ko-KR" dirty="0"/>
              <a:t>Mouseover : </a:t>
            </a:r>
            <a:r>
              <a:rPr lang="ko-KR" altLang="en-US" dirty="0"/>
              <a:t>요소에 커서를 올렸을 때</a:t>
            </a:r>
            <a:endParaRPr lang="en-US" altLang="ko-KR" dirty="0"/>
          </a:p>
          <a:p>
            <a:pPr lvl="1"/>
            <a:r>
              <a:rPr lang="en-US" altLang="ko-KR" dirty="0" err="1"/>
              <a:t>Mouseout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마우스가 요소를 벗어날 때</a:t>
            </a:r>
            <a:endParaRPr lang="en-US" altLang="ko-KR" dirty="0"/>
          </a:p>
          <a:p>
            <a:pPr lvl="1"/>
            <a:r>
              <a:rPr lang="en-US" altLang="ko-KR" dirty="0" err="1"/>
              <a:t>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누르고 있는 상태</a:t>
            </a:r>
            <a:endParaRPr lang="en-US" altLang="ko-KR" dirty="0"/>
          </a:p>
          <a:p>
            <a:pPr lvl="1"/>
            <a:r>
              <a:rPr lang="en-US" altLang="ko-KR" dirty="0" err="1"/>
              <a:t>Mouseup</a:t>
            </a:r>
            <a:r>
              <a:rPr lang="en-US" altLang="ko-KR" dirty="0"/>
              <a:t> : </a:t>
            </a:r>
            <a:r>
              <a:rPr lang="ko-KR" altLang="en-US" dirty="0"/>
              <a:t>마우스 버튼을 떼는 순간</a:t>
            </a:r>
            <a:endParaRPr lang="en-US" altLang="ko-KR" dirty="0"/>
          </a:p>
          <a:p>
            <a:r>
              <a:rPr lang="en-US" altLang="ko-KR" dirty="0"/>
              <a:t>Focus : </a:t>
            </a:r>
            <a:r>
              <a:rPr lang="ko-KR" altLang="en-US" dirty="0"/>
              <a:t>포커스가 갔을 때</a:t>
            </a:r>
            <a:endParaRPr lang="en-US" altLang="ko-KR" dirty="0"/>
          </a:p>
          <a:p>
            <a:r>
              <a:rPr lang="en-US" altLang="ko-KR" dirty="0"/>
              <a:t>Blur : </a:t>
            </a:r>
            <a:r>
              <a:rPr lang="ko-KR" altLang="en-US" dirty="0"/>
              <a:t>포커스가 벗어나는 순간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49727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Key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Keypress : </a:t>
            </a:r>
            <a:r>
              <a:rPr lang="ko-KR" altLang="en-US" dirty="0"/>
              <a:t>키를 누르는 순간 </a:t>
            </a:r>
            <a:r>
              <a:rPr lang="en-US" altLang="ko-KR" dirty="0"/>
              <a:t>+ </a:t>
            </a:r>
            <a:r>
              <a:rPr lang="ko-KR" altLang="en-US" dirty="0"/>
              <a:t>누르고 있는 동안 계속 발생</a:t>
            </a:r>
            <a:endParaRPr lang="en-US" altLang="ko-KR" dirty="0"/>
          </a:p>
          <a:p>
            <a:pPr lvl="1"/>
            <a:r>
              <a:rPr lang="en-US" altLang="ko-KR" dirty="0" err="1"/>
              <a:t>Keydown</a:t>
            </a:r>
            <a:r>
              <a:rPr lang="en-US" altLang="ko-KR" dirty="0"/>
              <a:t> : </a:t>
            </a:r>
            <a:r>
              <a:rPr lang="ko-KR" altLang="en-US" dirty="0"/>
              <a:t>키를 누르는 순간에만 발생</a:t>
            </a:r>
            <a:endParaRPr lang="en-US" altLang="ko-KR" dirty="0"/>
          </a:p>
          <a:p>
            <a:pPr lvl="1"/>
            <a:r>
              <a:rPr lang="en-US" altLang="ko-KR" dirty="0" err="1"/>
              <a:t>Keyup</a:t>
            </a:r>
            <a:r>
              <a:rPr lang="en-US" altLang="ko-KR" dirty="0"/>
              <a:t> : </a:t>
            </a:r>
            <a:r>
              <a:rPr lang="ko-KR" altLang="en-US" dirty="0"/>
              <a:t>키를 눌렀다가 떼는 순간</a:t>
            </a:r>
            <a:endParaRPr lang="en-US" altLang="ko-KR" dirty="0"/>
          </a:p>
          <a:p>
            <a:r>
              <a:rPr lang="en-US" altLang="ko-KR" dirty="0"/>
              <a:t>Load : </a:t>
            </a:r>
            <a:r>
              <a:rPr lang="ko-KR" altLang="en-US" dirty="0"/>
              <a:t>웹페이지에 필요한 모든 파일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다운로드가 완료 되었을 때</a:t>
            </a:r>
            <a:endParaRPr lang="en-US" altLang="ko-KR" dirty="0"/>
          </a:p>
          <a:p>
            <a:r>
              <a:rPr lang="en-US" altLang="ko-KR" dirty="0"/>
              <a:t>Resize : </a:t>
            </a:r>
            <a:r>
              <a:rPr lang="ko-KR" altLang="en-US" dirty="0"/>
              <a:t>브라우저 창의 크기가 변경 될 때</a:t>
            </a:r>
            <a:endParaRPr lang="en-US" altLang="ko-KR" dirty="0"/>
          </a:p>
          <a:p>
            <a:r>
              <a:rPr lang="en-US" altLang="ko-KR" dirty="0"/>
              <a:t>Scroll : </a:t>
            </a:r>
            <a:r>
              <a:rPr lang="ko-KR" altLang="en-US" dirty="0"/>
              <a:t>스크롤이 발생할 때</a:t>
            </a:r>
            <a:endParaRPr lang="en-US" altLang="ko-KR" dirty="0"/>
          </a:p>
          <a:p>
            <a:r>
              <a:rPr lang="en-US" altLang="ko-KR" dirty="0"/>
              <a:t>Unload : </a:t>
            </a:r>
            <a:r>
              <a:rPr lang="ko-KR" altLang="en-US" dirty="0"/>
              <a:t>링크를 타고 이동하거나</a:t>
            </a:r>
            <a:r>
              <a:rPr lang="en-US" altLang="ko-KR" dirty="0"/>
              <a:t>, </a:t>
            </a:r>
            <a:r>
              <a:rPr lang="ko-KR" altLang="en-US" dirty="0"/>
              <a:t>브라우저를 닫을 때</a:t>
            </a:r>
            <a:endParaRPr lang="en-US" altLang="ko-KR" dirty="0"/>
          </a:p>
          <a:p>
            <a:r>
              <a:rPr lang="en-US" altLang="ko-KR" dirty="0"/>
              <a:t>Change : </a:t>
            </a:r>
            <a:r>
              <a:rPr lang="ko-KR" altLang="en-US" dirty="0"/>
              <a:t>폼 필드의 상태가 변경 되었을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0167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76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9289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0DBB1-02FD-B1DC-9BD9-C2F5B8DE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61" y="266258"/>
            <a:ext cx="577295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7931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1123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633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1439746" cy="4952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text </a:t>
            </a:r>
            <a:r>
              <a:rPr lang="ko-KR" altLang="en-US" dirty="0"/>
              <a:t>인풋 </a:t>
            </a:r>
            <a:r>
              <a:rPr lang="en-US" altLang="ko-KR" dirty="0"/>
              <a:t>/ </a:t>
            </a:r>
            <a:r>
              <a:rPr lang="ko-KR" altLang="en-US" dirty="0"/>
              <a:t>임의의 </a:t>
            </a:r>
            <a:r>
              <a:rPr lang="en-US" altLang="ko-KR" dirty="0"/>
              <a:t>span </a:t>
            </a:r>
            <a:r>
              <a:rPr lang="ko-KR" altLang="en-US" dirty="0"/>
              <a:t>요소 </a:t>
            </a:r>
            <a:r>
              <a:rPr lang="en-US" altLang="ko-KR" dirty="0"/>
              <a:t>“</a:t>
            </a:r>
            <a:r>
              <a:rPr lang="ko-KR" altLang="en-US" dirty="0" err="1"/>
              <a:t>가나다라마바사</a:t>
            </a:r>
            <a:r>
              <a:rPr lang="en-US" altLang="ko-KR" dirty="0"/>
              <a:t>” / </a:t>
            </a:r>
            <a:r>
              <a:rPr lang="ko-KR" altLang="en-US" dirty="0"/>
              <a:t>버튼</a:t>
            </a:r>
            <a:r>
              <a:rPr lang="en-US" altLang="ko-KR" dirty="0"/>
              <a:t> 2</a:t>
            </a:r>
            <a:r>
              <a:rPr lang="ko-KR" altLang="en-US" dirty="0"/>
              <a:t>개 만들기</a:t>
            </a:r>
            <a:endParaRPr lang="en-US" altLang="ko-KR" dirty="0"/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 인풋에 </a:t>
            </a:r>
            <a:r>
              <a:rPr lang="en-US" altLang="ko-KR" dirty="0"/>
              <a:t>placeholder </a:t>
            </a:r>
            <a:r>
              <a:rPr lang="ko-KR" altLang="en-US" dirty="0"/>
              <a:t>속성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span </a:t>
            </a:r>
            <a:r>
              <a:rPr lang="ko-KR" altLang="en-US" dirty="0"/>
              <a:t>요소의 텍스트도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r>
              <a:rPr lang="ko-KR" altLang="en-US" dirty="0"/>
              <a:t>두번째 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 </a:t>
            </a:r>
            <a:r>
              <a:rPr lang="ko-KR" altLang="en-US" dirty="0"/>
              <a:t>인풋에 입력 받은 값을 </a:t>
            </a:r>
            <a:r>
              <a:rPr lang="en-US" altLang="ko-KR" dirty="0"/>
              <a:t>span </a:t>
            </a:r>
            <a:r>
              <a:rPr lang="ko-KR" altLang="en-US" dirty="0"/>
              <a:t>요소의 컨텐츠로 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2694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87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47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40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 하나 만들기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개의 </a:t>
            </a:r>
            <a:r>
              <a:rPr lang="en-US" altLang="ko-KR" dirty="0"/>
              <a:t>box </a:t>
            </a:r>
            <a:r>
              <a:rPr lang="ko-KR" altLang="en-US" dirty="0"/>
              <a:t>클래스를 가지는 </a:t>
            </a:r>
            <a:r>
              <a:rPr lang="en-US" altLang="ko-KR" dirty="0"/>
              <a:t>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ko-KR" altLang="en-US" dirty="0" err="1"/>
              <a:t>일곱번째</a:t>
            </a:r>
            <a:r>
              <a:rPr lang="ko-KR" altLang="en-US" dirty="0"/>
              <a:t> 박스 색상을 무지개에 맞춰서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18102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김상중의 “그런데 말입니다”가 갖는 의미 - 시사저널">
            <a:extLst>
              <a:ext uri="{FF2B5EF4-FFF2-40B4-BE49-F238E27FC236}">
                <a16:creationId xmlns:a16="http://schemas.microsoft.com/office/drawing/2014/main" id="{5A5DC43A-6BF7-CED7-40ED-BDB5DB213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84" y="1269856"/>
            <a:ext cx="8467231" cy="43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0851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13" y="808442"/>
            <a:ext cx="3807114" cy="380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6850494" y="1248136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29665-D149-B5F2-7AA4-06A883C3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32" y="1236166"/>
            <a:ext cx="7926336" cy="35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151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불편한진실,#황현희 - 뽐뿌:짤방갤러리">
            <a:extLst>
              <a:ext uri="{FF2B5EF4-FFF2-40B4-BE49-F238E27FC236}">
                <a16:creationId xmlns:a16="http://schemas.microsoft.com/office/drawing/2014/main" id="{C06F2DA8-5163-CCE8-DE87-47940210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69" y="1166812"/>
            <a:ext cx="7365262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816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917862-92C4-DE27-504C-799308D3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8" y="414266"/>
            <a:ext cx="1072379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555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80A2F-3E69-22FE-B28C-725A127B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05714"/>
            <a:ext cx="10888400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80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452448-7961-A566-6ACD-C7F01DF1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26" y="499618"/>
            <a:ext cx="10717697" cy="58587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FAA88C-70BF-B37C-2E64-15897EC8A750}"/>
              </a:ext>
            </a:extLst>
          </p:cNvPr>
          <p:cNvSpPr/>
          <p:nvPr/>
        </p:nvSpPr>
        <p:spPr>
          <a:xfrm>
            <a:off x="2152651" y="3617868"/>
            <a:ext cx="1008982" cy="37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66880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3412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Defer,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Async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774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sync vs defer attributes - Josef Zacek">
            <a:extLst>
              <a:ext uri="{FF2B5EF4-FFF2-40B4-BE49-F238E27FC236}">
                <a16:creationId xmlns:a16="http://schemas.microsoft.com/office/drawing/2014/main" id="{D149A29D-54AD-9821-215B-76F54630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3" y="521710"/>
            <a:ext cx="10296317" cy="426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4194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8C66B-809B-6937-2469-6B4665BF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41" y="1327383"/>
            <a:ext cx="10578517" cy="36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70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E08AD2-CA7A-50F8-68C8-468473FE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43"/>
            <a:ext cx="12192000" cy="48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60682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96919-98DA-57F1-FE44-12C8F0A3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3" y="734038"/>
            <a:ext cx="7801633" cy="53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933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E71E40-E249-EF07-D041-5B4371A0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6" y="750666"/>
            <a:ext cx="10042048" cy="55789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6549351" y="2575632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101295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typeof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1414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296473591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9FF002-18C2-166E-2737-EDA1FB25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493"/>
            <a:ext cx="12192000" cy="44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981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31249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38568740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04543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52655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54731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8869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187090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389266" y="405468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99205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자료형을 알려주는 </a:t>
            </a:r>
            <a:r>
              <a:rPr lang="en-US" altLang="ko-KR" dirty="0" err="1">
                <a:solidFill>
                  <a:srgbClr val="00B050"/>
                </a:solidFill>
              </a:rPr>
              <a:t>typeof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자료형이 어떤 것인지 알려주는 착한 친구입니다</a:t>
            </a:r>
            <a:r>
              <a:rPr lang="en-US" altLang="ko-KR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445E5-0DCD-A92B-0D93-289F50855E71}"/>
              </a:ext>
            </a:extLst>
          </p:cNvPr>
          <p:cNvSpPr txBox="1"/>
          <p:nvPr/>
        </p:nvSpPr>
        <p:spPr>
          <a:xfrm>
            <a:off x="889666" y="2144902"/>
            <a:ext cx="6096000" cy="464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str: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undef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159201-C901-8625-D06C-1922E8E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19" y="2144902"/>
            <a:ext cx="2839651" cy="36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421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669758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121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1092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398690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7137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5975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8690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6133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2078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523783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2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7529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변수를 동시에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61899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4263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43637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JS, CSS </a:t>
            </a:r>
            <a:r>
              <a:rPr lang="ko-KR" altLang="en-US" dirty="0"/>
              <a:t>수정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64349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545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602186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136750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엘살바도르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776715"/>
            <a:ext cx="891158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elsarvadorAnimate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elsalvador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elsarvadorAnimate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63530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363397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2767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6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형 변환</a:t>
            </a:r>
          </a:p>
        </p:txBody>
      </p:sp>
    </p:spTree>
    <p:extLst>
      <p:ext uri="{BB962C8B-B14F-4D97-AF65-F5344CB8AC3E}">
        <p14:creationId xmlns:p14="http://schemas.microsoft.com/office/powerpoint/2010/main" val="328377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성적을 구하는 프로그램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D7968-EA84-E394-37A4-B9F59E7939E6}"/>
              </a:ext>
            </a:extLst>
          </p:cNvPr>
          <p:cNvSpPr txBox="1"/>
          <p:nvPr/>
        </p:nvSpPr>
        <p:spPr>
          <a:xfrm>
            <a:off x="708211" y="1292531"/>
            <a:ext cx="7404847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수학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영어 점수를 입력 하세요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7309646-4946-C62A-4DC3-21856A33AE11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그런데 결과값이 좀 이상하죠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b="0" dirty="0">
                <a:solidFill>
                  <a:srgbClr val="00B05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Prompt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입력 받은 값은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저장이 됩니다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“80” + “50” = “8050”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“8050” / 2  4025</a:t>
            </a:r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6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74B49-727B-131F-823E-F8C8B714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명시적 </a:t>
            </a:r>
            <a:r>
              <a:rPr lang="ko-KR" altLang="en-US" dirty="0" err="1">
                <a:solidFill>
                  <a:schemeClr val="accent2"/>
                </a:solidFill>
              </a:rPr>
              <a:t>형변환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D5357CE-C688-4330-D43D-907D49FAEBB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자동 형변환에 의존 하지 않고 개발자가 직접 형 변환을 시키는 것</a:t>
            </a:r>
            <a:r>
              <a:rPr lang="en-US" altLang="ko-KR" b="0" dirty="0"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String()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;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숫자로 변환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  <a:sym typeface="Wingdings" panose="05000000000000000000" pitchFamily="2" charset="2"/>
              </a:rPr>
              <a:t>Number();</a:t>
            </a:r>
            <a:endParaRPr lang="en-US" altLang="ko-KR" b="0" dirty="0">
              <a:solidFill>
                <a:srgbClr val="00B05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923EA-E756-69CA-F911-31381DB545EA}"/>
              </a:ext>
            </a:extLst>
          </p:cNvPr>
          <p:cNvSpPr txBox="1"/>
          <p:nvPr/>
        </p:nvSpPr>
        <p:spPr>
          <a:xfrm>
            <a:off x="838200" y="3698277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숫자 데이터로 변환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96C6F2-7B8B-DBFB-1394-CB5FA809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01" y="3698277"/>
            <a:ext cx="2640225" cy="15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5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편 - 않히 외 않되? - 댄스타임즈">
            <a:extLst>
              <a:ext uri="{FF2B5EF4-FFF2-40B4-BE49-F238E27FC236}">
                <a16:creationId xmlns:a16="http://schemas.microsoft.com/office/drawing/2014/main" id="{ED073D9D-58D3-A58F-9E7C-9664DE95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692" y="1995705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9A4A7B-B970-F11C-2D9F-554FCE4A6CCA}"/>
              </a:ext>
            </a:extLst>
          </p:cNvPr>
          <p:cNvSpPr txBox="1"/>
          <p:nvPr/>
        </p:nvSpPr>
        <p:spPr>
          <a:xfrm>
            <a:off x="253767" y="0"/>
            <a:ext cx="6094602" cy="168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0" strike="sngStrike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Variable</a:t>
            </a:r>
            <a:endParaRPr lang="ko-KR" altLang="en-US" sz="80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46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FOOTER</a:t>
            </a:r>
            <a:r>
              <a:rPr lang="en-US" altLang="ko-KR" dirty="0"/>
              <a:t>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EBE4C-B442-50E2-ED80-650179D4B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1325563"/>
            <a:ext cx="1196507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3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기본 연산자</a:t>
            </a:r>
          </a:p>
        </p:txBody>
      </p:sp>
    </p:spTree>
    <p:extLst>
      <p:ext uri="{BB962C8B-B14F-4D97-AF65-F5344CB8AC3E}">
        <p14:creationId xmlns:p14="http://schemas.microsoft.com/office/powerpoint/2010/main" val="339166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기본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00B050"/>
                </a:solidFill>
              </a:rPr>
              <a:t>%</a:t>
            </a:r>
            <a:r>
              <a:rPr lang="en-US" altLang="ko-KR" dirty="0"/>
              <a:t> </a:t>
            </a:r>
            <a:r>
              <a:rPr lang="ko-KR" altLang="en-US" dirty="0"/>
              <a:t>나머지 연산자</a:t>
            </a:r>
            <a:endParaRPr lang="en-US" altLang="ko-KR" dirty="0"/>
          </a:p>
          <a:p>
            <a:pPr lvl="1"/>
            <a:r>
              <a:rPr lang="ko-KR" altLang="en-US" dirty="0"/>
              <a:t>홀수 판단 </a:t>
            </a:r>
            <a:r>
              <a:rPr lang="en-US" altLang="ko-KR" dirty="0"/>
              <a:t>: num % 2 == 1 </a:t>
            </a:r>
            <a:r>
              <a:rPr lang="ko-KR" altLang="en-US" dirty="0"/>
              <a:t>이면 홀수</a:t>
            </a:r>
            <a:endParaRPr lang="en-US" altLang="ko-KR" dirty="0"/>
          </a:p>
          <a:p>
            <a:pPr lvl="1"/>
            <a:r>
              <a:rPr lang="ko-KR" altLang="en-US" dirty="0"/>
              <a:t>짝수 판단 </a:t>
            </a:r>
            <a:r>
              <a:rPr lang="en-US" altLang="ko-KR" dirty="0"/>
              <a:t>: num % 2 == 0 </a:t>
            </a:r>
            <a:r>
              <a:rPr lang="ko-KR" altLang="en-US" dirty="0"/>
              <a:t>이면 짝수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거듭 제곱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**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2 ** 3 = 8</a:t>
            </a:r>
          </a:p>
          <a:p>
            <a:pPr lvl="1"/>
            <a:r>
              <a:rPr lang="en-US" altLang="ko-KR" dirty="0"/>
              <a:t>3 ** 3 = 27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3195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연산자 줄여서 쓰기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+= 5</a:t>
            </a:r>
            <a:endParaRPr lang="en-US" altLang="ko-KR" dirty="0"/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-=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*= 5</a:t>
            </a:r>
          </a:p>
          <a:p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num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5 </a:t>
            </a:r>
            <a:r>
              <a:rPr lang="en-US" altLang="ko-KR" dirty="0">
                <a:sym typeface="Wingdings" panose="05000000000000000000" pitchFamily="2" charset="2"/>
              </a:rPr>
              <a:t> num /= 5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67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증가</a:t>
            </a:r>
            <a:r>
              <a:rPr lang="en-US" altLang="ko-KR" dirty="0">
                <a:solidFill>
                  <a:schemeClr val="accent2"/>
                </a:solidFill>
              </a:rPr>
              <a:t>, </a:t>
            </a:r>
            <a:r>
              <a:rPr lang="ko-KR" altLang="en-US" dirty="0">
                <a:solidFill>
                  <a:schemeClr val="accent2"/>
                </a:solidFill>
              </a:rPr>
              <a:t>감소 연산자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Num++;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Num--;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AA4A3-EA67-CD07-2F6B-076E80B78BAE}"/>
              </a:ext>
            </a:extLst>
          </p:cNvPr>
          <p:cNvSpPr txBox="1"/>
          <p:nvPr/>
        </p:nvSpPr>
        <p:spPr>
          <a:xfrm>
            <a:off x="838200" y="3108556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++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9BE3C-A291-3D1E-4F92-C79BA14A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575" y="3108556"/>
            <a:ext cx="2008050" cy="1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57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비교 연산자</a:t>
            </a:r>
          </a:p>
        </p:txBody>
      </p:sp>
    </p:spTree>
    <p:extLst>
      <p:ext uri="{BB962C8B-B14F-4D97-AF65-F5344CB8AC3E}">
        <p14:creationId xmlns:p14="http://schemas.microsoft.com/office/powerpoint/2010/main" val="2528155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53F7F-42E6-0870-E27B-79A41415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비교 연산자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BECA3CF-0F58-AB5E-ED78-E9EBF37A1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328738"/>
            <a:ext cx="11260138" cy="53387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비교연산자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==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!= b : a</a:t>
            </a:r>
            <a:r>
              <a:rPr lang="ko-KR" altLang="en-US" sz="3600" dirty="0"/>
              <a:t>와 </a:t>
            </a:r>
            <a:r>
              <a:rPr lang="en-US" altLang="ko-KR" sz="3600" dirty="0"/>
              <a:t>b</a:t>
            </a:r>
            <a:r>
              <a:rPr lang="ko-KR" altLang="en-US" sz="3600" dirty="0"/>
              <a:t>가 동일하지 않으면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&lt;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작으면 </a:t>
            </a:r>
            <a:r>
              <a:rPr lang="en-US" altLang="ko-KR" sz="3600" dirty="0"/>
              <a:t>( b</a:t>
            </a:r>
            <a:r>
              <a:rPr lang="ko-KR" altLang="en-US" sz="3600" dirty="0"/>
              <a:t>가 </a:t>
            </a:r>
            <a:r>
              <a:rPr lang="en-US" altLang="ko-KR" sz="3600" dirty="0"/>
              <a:t>a</a:t>
            </a:r>
            <a:r>
              <a:rPr lang="ko-KR" altLang="en-US" sz="3600" dirty="0"/>
              <a:t>보다 크면 </a:t>
            </a:r>
            <a:r>
              <a:rPr lang="en-US" altLang="ko-KR" sz="3600" dirty="0"/>
              <a:t>) True</a:t>
            </a:r>
          </a:p>
          <a:p>
            <a:pPr marL="0" indent="0">
              <a:buNone/>
            </a:pPr>
            <a:r>
              <a:rPr lang="en-US" altLang="ko-KR" sz="3600" dirty="0"/>
              <a:t>	a &lt;=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작거나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 &gt;= b : a</a:t>
            </a:r>
            <a:r>
              <a:rPr lang="ko-KR" altLang="en-US" sz="3600" dirty="0"/>
              <a:t>가 </a:t>
            </a:r>
            <a:r>
              <a:rPr lang="en-US" altLang="ko-KR" sz="3600" dirty="0"/>
              <a:t>b</a:t>
            </a:r>
            <a:r>
              <a:rPr lang="ko-KR" altLang="en-US" sz="3600" dirty="0"/>
              <a:t>보다 크거나 같으면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3600" dirty="0"/>
              <a:t>논리연산자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	a &amp;&amp; b : a, b </a:t>
            </a:r>
            <a:r>
              <a:rPr lang="ko-KR" altLang="en-US" sz="3600" dirty="0"/>
              <a:t>전부가 </a:t>
            </a:r>
            <a:r>
              <a:rPr lang="en-US" altLang="ko-KR" sz="3600" dirty="0"/>
              <a:t>true </a:t>
            </a:r>
            <a:r>
              <a:rPr lang="ko-KR" altLang="en-US" sz="3600" dirty="0"/>
              <a:t>일 때만 </a:t>
            </a:r>
            <a:r>
              <a:rPr lang="en-US" altLang="ko-KR" sz="3600" dirty="0"/>
              <a:t>true</a:t>
            </a:r>
          </a:p>
          <a:p>
            <a:pPr marL="0" indent="0">
              <a:buNone/>
            </a:pPr>
            <a:r>
              <a:rPr lang="en-US" altLang="ko-KR" sz="3600" dirty="0"/>
              <a:t>	a</a:t>
            </a:r>
            <a:r>
              <a:rPr lang="ko-KR" altLang="en-US" sz="3600" dirty="0"/>
              <a:t> </a:t>
            </a:r>
            <a:r>
              <a:rPr lang="en-US" altLang="ko-KR" sz="3600" dirty="0"/>
              <a:t>|| b : a, b </a:t>
            </a:r>
            <a:r>
              <a:rPr lang="ko-KR" altLang="en-US" sz="3600" dirty="0"/>
              <a:t>둘 중 하나만 </a:t>
            </a:r>
            <a:r>
              <a:rPr lang="en-US" altLang="ko-KR" sz="3600" dirty="0"/>
              <a:t>true </a:t>
            </a:r>
            <a:r>
              <a:rPr lang="ko-KR" altLang="en-US" sz="3600" dirty="0"/>
              <a:t>면 </a:t>
            </a:r>
            <a:r>
              <a:rPr lang="en-US" altLang="ko-KR" sz="3600" dirty="0"/>
              <a:t>true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0794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일치 연산자</a:t>
            </a:r>
            <a:r>
              <a:rPr lang="en-US" altLang="ko-KR" dirty="0">
                <a:solidFill>
                  <a:schemeClr val="accent2"/>
                </a:solidFill>
              </a:rPr>
              <a:t>(===)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ym typeface="Wingdings" panose="05000000000000000000" pitchFamily="2" charset="2"/>
              </a:rPr>
              <a:t>변수의 값 뿐만 아니라 자료형 까지도 비교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1834F-167A-33A8-CDC6-E33A3E836767}"/>
              </a:ext>
            </a:extLst>
          </p:cNvPr>
          <p:cNvSpPr txBox="1"/>
          <p:nvPr/>
        </p:nvSpPr>
        <p:spPr>
          <a:xfrm>
            <a:off x="838200" y="227483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비교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일치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EF2A9-86D7-11BE-43DC-46D459D0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262" y="2274838"/>
            <a:ext cx="2014855" cy="212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0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1555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2643243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A20319-68C3-4AD3-BC7F-A79F28861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597" y="403019"/>
            <a:ext cx="4860805" cy="60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0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지금이순간(조승우,김연우,홍광호,김범수 원곡)듣기/가사/합창/노래방(MR)/지킬과 하이드 : 네이버 블로그">
            <a:extLst>
              <a:ext uri="{FF2B5EF4-FFF2-40B4-BE49-F238E27FC236}">
                <a16:creationId xmlns:a16="http://schemas.microsoft.com/office/drawing/2014/main" id="{B244B5BB-ABEE-1B3E-46AD-F03EE05F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59" y="1818486"/>
            <a:ext cx="4840341" cy="322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4BE694EE-30AA-AAA6-6BB2-150918A27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11" y="904087"/>
            <a:ext cx="5049826" cy="50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65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21F48C-3A11-3C47-BBC5-04BF06E6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3" y="0"/>
            <a:ext cx="1081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0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33712-52D1-053F-DA0A-54188CA3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43" y="0"/>
            <a:ext cx="10043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55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4962F0-11FC-AFE4-52DE-0039AE9F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81" y="0"/>
            <a:ext cx="609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8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029E94-2F89-B21A-5E68-5BC25260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312"/>
            <a:ext cx="12192000" cy="4300151"/>
          </a:xfrm>
          <a:prstGeom prst="rect">
            <a:avLst/>
          </a:prstGeom>
        </p:spPr>
      </p:pic>
      <p:pic>
        <p:nvPicPr>
          <p:cNvPr id="7170" name="Picture 2" descr="True Corporation - Wikipedia">
            <a:extLst>
              <a:ext uri="{FF2B5EF4-FFF2-40B4-BE49-F238E27FC236}">
                <a16:creationId xmlns:a16="http://schemas.microsoft.com/office/drawing/2014/main" id="{BC5E0FCF-DB5C-EB48-F796-1DDF1795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1180312"/>
            <a:ext cx="4926106" cy="2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A9DC30-81E5-202C-0EB1-C715615D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440"/>
            <a:ext cx="12192000" cy="4389120"/>
          </a:xfrm>
          <a:prstGeom prst="rect">
            <a:avLst/>
          </a:prstGeom>
        </p:spPr>
      </p:pic>
      <p:pic>
        <p:nvPicPr>
          <p:cNvPr id="8196" name="Picture 4" descr="4 False Stamp (PNG Transparent) | OnlyGFX.com">
            <a:extLst>
              <a:ext uri="{FF2B5EF4-FFF2-40B4-BE49-F238E27FC236}">
                <a16:creationId xmlns:a16="http://schemas.microsoft.com/office/drawing/2014/main" id="{93DBBDA9-0015-7B4F-95D2-C3BC9566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0" y="1595718"/>
            <a:ext cx="3049494" cy="20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0B4EC2-7053-7722-506C-E7CCF2E6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968"/>
            <a:ext cx="12192000" cy="45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4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7B6777-A1C6-E4C5-7D81-4756F2D6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013"/>
            <a:ext cx="12192000" cy="46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2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F608A9-3FC7-97E5-2C6A-46DD07D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70"/>
            <a:ext cx="12192000" cy="63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IF!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948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9CA8B3-5542-581F-CBD7-F8B5F0DF5A6F}"/>
              </a:ext>
            </a:extLst>
          </p:cNvPr>
          <p:cNvSpPr txBox="1">
            <a:spLocks/>
          </p:cNvSpPr>
          <p:nvPr/>
        </p:nvSpPr>
        <p:spPr>
          <a:xfrm>
            <a:off x="749774" y="1500012"/>
            <a:ext cx="7213126" cy="370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1dl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 거짓이라면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A3082D-ABA7-BF5E-FB87-3B993460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26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javascript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2843061-AC12-A930-E35F-F6CC4527D791}"/>
              </a:ext>
            </a:extLst>
          </p:cNvPr>
          <p:cNvSpPr txBox="1">
            <a:spLocks/>
          </p:cNvSpPr>
          <p:nvPr/>
        </p:nvSpPr>
        <p:spPr>
          <a:xfrm>
            <a:off x="782756" y="1513479"/>
            <a:ext cx="8607188" cy="432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if (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참이라면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 else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	// 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조건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1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과 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2</a:t>
            </a:r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가 모두 참이 아닐 때 실행</a:t>
            </a:r>
            <a:endParaRPr lang="en-US" altLang="ko-KR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}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F9B4607-299B-AA71-9CC9-388F6D21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/ ELSE IF / ELSE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125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9957D4F-3D49-5BAD-9A5C-F0F8EB3C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102" y="1328391"/>
            <a:ext cx="5811673" cy="542483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if ( </a:t>
            </a:r>
            <a:r>
              <a:rPr lang="ko-KR" altLang="en-US" sz="3200" dirty="0"/>
              <a:t>조건</a:t>
            </a:r>
            <a:r>
              <a:rPr lang="en-US" altLang="ko-KR" sz="3200" dirty="0"/>
              <a:t>2 )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endParaRPr lang="en-US" altLang="ko-KR" sz="3200" dirty="0"/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 else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	//</a:t>
            </a:r>
            <a:r>
              <a:rPr lang="ko-KR" altLang="en-US" sz="3200" dirty="0"/>
              <a:t>실행</a:t>
            </a:r>
            <a:r>
              <a:rPr lang="en-US" altLang="ko-KR" sz="3200" dirty="0"/>
              <a:t>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	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3200" dirty="0"/>
              <a:t>}</a:t>
            </a:r>
            <a:endParaRPr lang="ko-KR" altLang="en-US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7959520-F293-B197-20CA-B22932E6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317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FFFF41-6B5F-0F34-6EE9-FF6A61FE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20" y="601885"/>
            <a:ext cx="7211959" cy="56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1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1A9C2B-91F4-8ECA-9458-CD989BAC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83" y="974087"/>
            <a:ext cx="6779434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75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28170530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 </a:t>
            </a:r>
            <a:r>
              <a:rPr lang="ko-KR" altLang="en-US" dirty="0"/>
              <a:t>연산자</a:t>
            </a:r>
            <a:r>
              <a:rPr lang="en-US" altLang="ko-KR" dirty="0"/>
              <a:t>, ||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ko-KR" altLang="en-US" dirty="0">
                <a:solidFill>
                  <a:srgbClr val="6A9955"/>
                </a:solidFill>
                <a:latin typeface="Consolas" panose="020B0609020204030204" pitchFamily="49" charset="0"/>
              </a:rPr>
              <a:t>뽀로로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이거나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5EA04F-46ED-8880-4DB0-95ED6C5A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974" y="1446963"/>
            <a:ext cx="2920460" cy="13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3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AND </a:t>
            </a:r>
            <a:r>
              <a:rPr lang="ko-KR" altLang="en-US" dirty="0"/>
              <a:t>연산자</a:t>
            </a:r>
            <a:r>
              <a:rPr lang="en-US" altLang="ko-KR" dirty="0"/>
              <a:t>, &amp;&amp;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088C1-1028-DE41-5AEC-271960128E9D}"/>
              </a:ext>
            </a:extLst>
          </p:cNvPr>
          <p:cNvSpPr txBox="1"/>
          <p:nvPr/>
        </p:nvSpPr>
        <p:spPr>
          <a:xfrm>
            <a:off x="609600" y="1446963"/>
            <a:ext cx="609600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AND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뽀로로 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뽀로로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 </a:t>
            </a:r>
            <a:r>
              <a:rPr lang="ko-KR" altLang="en-US" dirty="0"/>
              <a:t>연산자</a:t>
            </a:r>
            <a:r>
              <a:rPr lang="en-US" altLang="ko-KR" dirty="0"/>
              <a:t>, 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DC260-24C9-B73A-DA27-D4158302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28" y="1446963"/>
            <a:ext cx="2296647" cy="1242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FB1ED-47AF-ED09-32C0-0972171B2CC1}"/>
              </a:ext>
            </a:extLst>
          </p:cNvPr>
          <p:cNvSpPr txBox="1"/>
          <p:nvPr/>
        </p:nvSpPr>
        <p:spPr>
          <a:xfrm>
            <a:off x="591670" y="144696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334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86E115-AFB5-D4CD-C5B2-185BB357370C}"/>
              </a:ext>
            </a:extLst>
          </p:cNvPr>
          <p:cNvSpPr txBox="1"/>
          <p:nvPr/>
        </p:nvSpPr>
        <p:spPr>
          <a:xfrm>
            <a:off x="690283" y="4639113"/>
            <a:ext cx="8373034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D30FC-2DF9-48DA-F6C6-5A72703E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73" y="1328391"/>
            <a:ext cx="1861332" cy="12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E7432-F7D3-DDE6-558A-CE8CA6A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요상하네요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513FC-0D2A-0F59-6125-2010F267397F}"/>
              </a:ext>
            </a:extLst>
          </p:cNvPr>
          <p:cNvSpPr txBox="1"/>
          <p:nvPr/>
        </p:nvSpPr>
        <p:spPr>
          <a:xfrm>
            <a:off x="690282" y="1328391"/>
            <a:ext cx="8373035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여성이고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이름이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Jane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이거나 성인이면 통과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gender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isAdult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돌아가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15D17-6F5F-F4D2-D760-8C01078A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4451517"/>
            <a:ext cx="2479521" cy="91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0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건물의 뼈대가 되는 건축물의 구조 종류와 특징 : 네이버 블로그">
            <a:extLst>
              <a:ext uri="{FF2B5EF4-FFF2-40B4-BE49-F238E27FC236}">
                <a16:creationId xmlns:a16="http://schemas.microsoft.com/office/drawing/2014/main" id="{37845B58-1CD2-A9A0-B349-64C75E369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8750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190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클럽 가드 프로그램을 만들어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If /</a:t>
            </a:r>
            <a:r>
              <a:rPr lang="ko-KR" altLang="en-US" dirty="0"/>
              <a:t> </a:t>
            </a:r>
            <a:r>
              <a:rPr lang="en-US" altLang="ko-KR" dirty="0"/>
              <a:t>else</a:t>
            </a:r>
            <a:r>
              <a:rPr lang="ko-KR" altLang="en-US" dirty="0"/>
              <a:t> 만 사용해서 구현해야 합니다</a:t>
            </a:r>
            <a:r>
              <a:rPr lang="en-US" altLang="ko-KR" dirty="0"/>
              <a:t>(else if </a:t>
            </a:r>
            <a:r>
              <a:rPr lang="ko-KR" altLang="en-US" dirty="0"/>
              <a:t>는 사용 </a:t>
            </a:r>
            <a:r>
              <a:rPr lang="en-US" altLang="ko-KR" dirty="0"/>
              <a:t>X)</a:t>
            </a:r>
          </a:p>
          <a:p>
            <a:r>
              <a:rPr lang="ko-KR" altLang="en-US" dirty="0"/>
              <a:t>성인</a:t>
            </a:r>
            <a:r>
              <a:rPr lang="en-US" altLang="ko-KR" dirty="0"/>
              <a:t>(</a:t>
            </a:r>
            <a:r>
              <a:rPr lang="en-US" altLang="ko-KR" dirty="0" err="1"/>
              <a:t>isAdult</a:t>
            </a:r>
            <a:r>
              <a:rPr lang="en-US" altLang="ko-KR" dirty="0"/>
              <a:t>)</a:t>
            </a:r>
            <a:r>
              <a:rPr lang="ko-KR" altLang="en-US" dirty="0"/>
              <a:t>이거나</a:t>
            </a:r>
            <a:r>
              <a:rPr lang="en-US" altLang="ko-KR" dirty="0"/>
              <a:t>, VIP </a:t>
            </a:r>
            <a:r>
              <a:rPr lang="ko-KR" altLang="en-US" dirty="0"/>
              <a:t>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ko-KR" altLang="en-US" dirty="0"/>
              <a:t>성인이면서 </a:t>
            </a:r>
            <a:r>
              <a:rPr lang="en-US" altLang="ko-KR" dirty="0"/>
              <a:t>VIP </a:t>
            </a:r>
            <a:r>
              <a:rPr lang="ko-KR" altLang="en-US" dirty="0"/>
              <a:t>여도 취했으면</a:t>
            </a:r>
            <a:r>
              <a:rPr lang="en-US" altLang="ko-KR" dirty="0"/>
              <a:t>(</a:t>
            </a:r>
            <a:r>
              <a:rPr lang="en-US" altLang="ko-KR" dirty="0" err="1"/>
              <a:t>isDrunken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돌아가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성인이 아니고</a:t>
            </a:r>
            <a:r>
              <a:rPr lang="en-US" altLang="ko-KR" dirty="0"/>
              <a:t> VIP</a:t>
            </a:r>
            <a:r>
              <a:rPr lang="ko-KR" altLang="en-US" dirty="0"/>
              <a:t>도 아니면서 취했어도</a:t>
            </a:r>
            <a:r>
              <a:rPr lang="en-US" altLang="ko-KR" dirty="0"/>
              <a:t>, </a:t>
            </a:r>
            <a:r>
              <a:rPr lang="ko-KR" altLang="en-US" dirty="0"/>
              <a:t>돈</a:t>
            </a:r>
            <a:r>
              <a:rPr lang="en-US" altLang="ko-KR" dirty="0"/>
              <a:t>(money)</a:t>
            </a:r>
            <a:r>
              <a:rPr lang="ko-KR" altLang="en-US" dirty="0"/>
              <a:t>을 줬으면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accent2"/>
                </a:solidFill>
              </a:rPr>
              <a:t>통과</a:t>
            </a:r>
            <a:endParaRPr lang="en-US" altLang="ko-KR" dirty="0">
              <a:solidFill>
                <a:schemeClr val="accent2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8475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조건문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Switch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927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885E75-4ADD-C470-C8C0-12F1A4695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159" y="713243"/>
            <a:ext cx="9339156" cy="58875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600" dirty="0"/>
              <a:t>switch ( </a:t>
            </a:r>
            <a:r>
              <a:rPr lang="ko-KR" altLang="en-US" sz="3600" dirty="0"/>
              <a:t>변수 </a:t>
            </a:r>
            <a:r>
              <a:rPr lang="en-US" altLang="ko-KR" sz="3600" dirty="0"/>
              <a:t>) {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1: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1</a:t>
            </a:r>
            <a:r>
              <a:rPr lang="ko-KR" altLang="en-US" sz="3600" dirty="0">
                <a:solidFill>
                  <a:srgbClr val="00B050"/>
                </a:solidFill>
              </a:rPr>
              <a:t>이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case </a:t>
            </a:r>
            <a:r>
              <a:rPr lang="ko-KR" altLang="en-US" sz="3600" dirty="0"/>
              <a:t>값</a:t>
            </a:r>
            <a:r>
              <a:rPr lang="en-US" altLang="ko-KR" sz="3600" dirty="0"/>
              <a:t>2:</a:t>
            </a:r>
          </a:p>
          <a:p>
            <a:pPr marL="0" indent="0">
              <a:buNone/>
            </a:pPr>
            <a:r>
              <a:rPr lang="en-US" altLang="ko-KR" sz="3600" dirty="0"/>
              <a:t>		</a:t>
            </a:r>
            <a:r>
              <a:rPr lang="en-US" altLang="ko-KR" sz="3600" dirty="0">
                <a:solidFill>
                  <a:srgbClr val="00B050"/>
                </a:solidFill>
              </a:rPr>
              <a:t>// </a:t>
            </a:r>
            <a:r>
              <a:rPr lang="ko-KR" altLang="en-US" sz="3600" dirty="0">
                <a:solidFill>
                  <a:srgbClr val="00B050"/>
                </a:solidFill>
              </a:rPr>
              <a:t>변수와 값</a:t>
            </a:r>
            <a:r>
              <a:rPr lang="en-US" altLang="ko-KR" sz="3600" dirty="0">
                <a:solidFill>
                  <a:srgbClr val="00B050"/>
                </a:solidFill>
              </a:rPr>
              <a:t>2</a:t>
            </a:r>
            <a:r>
              <a:rPr lang="ko-KR" altLang="en-US" sz="3600" dirty="0">
                <a:solidFill>
                  <a:srgbClr val="00B050"/>
                </a:solidFill>
              </a:rPr>
              <a:t>가 일치하면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	default: </a:t>
            </a:r>
          </a:p>
          <a:p>
            <a:pPr marL="0" indent="0">
              <a:buNone/>
            </a:pPr>
            <a:r>
              <a:rPr lang="en-US" altLang="ko-KR" sz="3600" dirty="0">
                <a:solidFill>
                  <a:srgbClr val="00B050"/>
                </a:solidFill>
              </a:rPr>
              <a:t>		//</a:t>
            </a:r>
            <a:r>
              <a:rPr lang="ko-KR" altLang="en-US" sz="3600" dirty="0">
                <a:solidFill>
                  <a:srgbClr val="00B050"/>
                </a:solidFill>
              </a:rPr>
              <a:t>일치하는 값이 없을 때 실행</a:t>
            </a:r>
            <a:endParaRPr lang="en-US" altLang="ko-KR" sz="36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3600" dirty="0"/>
              <a:t>		break;</a:t>
            </a:r>
          </a:p>
          <a:p>
            <a:pPr marL="0" indent="0">
              <a:buNone/>
            </a:pPr>
            <a:r>
              <a:rPr lang="en-US" altLang="ko-KR" sz="3600" dirty="0"/>
              <a:t>}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7467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E68A4-89C2-9D59-88E4-EC8AD7DF84DA}"/>
              </a:ext>
            </a:extLst>
          </p:cNvPr>
          <p:cNvSpPr txBox="1"/>
          <p:nvPr/>
        </p:nvSpPr>
        <p:spPr>
          <a:xfrm>
            <a:off x="614616" y="474344"/>
            <a:ext cx="6094602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Switch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화요일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수요일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목요일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금요일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8E24B0-3DEC-974E-3613-0EDF028B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11" y="2897967"/>
            <a:ext cx="2486784" cy="106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5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97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3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항 연산자</a:t>
            </a:r>
          </a:p>
        </p:txBody>
      </p:sp>
    </p:spTree>
    <p:extLst>
      <p:ext uri="{BB962C8B-B14F-4D97-AF65-F5344CB8AC3E}">
        <p14:creationId xmlns:p14="http://schemas.microsoft.com/office/powerpoint/2010/main" val="2146647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IF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2"/>
                </a:solidFill>
              </a:rPr>
              <a:t>간단하게</a:t>
            </a:r>
            <a:r>
              <a:rPr lang="ko-KR" altLang="en-US" dirty="0"/>
              <a:t> 표현하는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9EF4F-6447-87DB-4F2B-E8C62457F43C}"/>
              </a:ext>
            </a:extLst>
          </p:cNvPr>
          <p:cNvSpPr txBox="1"/>
          <p:nvPr/>
        </p:nvSpPr>
        <p:spPr>
          <a:xfrm>
            <a:off x="510987" y="3059490"/>
            <a:ext cx="10509437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항 연산자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tetzName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"LHS"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맞았어요 🤩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틀렸어요 😥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조건식 </a:t>
            </a:r>
            <a:r>
              <a:rPr lang="en-US" altLang="ko-KR" dirty="0">
                <a:solidFill>
                  <a:schemeClr val="accent2"/>
                </a:solidFill>
              </a:rPr>
              <a:t>?</a:t>
            </a:r>
            <a:r>
              <a:rPr lang="en-US" altLang="ko-KR" dirty="0"/>
              <a:t> </a:t>
            </a:r>
            <a:r>
              <a:rPr lang="ko-KR" altLang="en-US" dirty="0"/>
              <a:t>조건이 참인 경우 실행 </a:t>
            </a:r>
            <a:r>
              <a:rPr lang="en-US" altLang="ko-KR" dirty="0">
                <a:solidFill>
                  <a:schemeClr val="accent2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조건이 거짓인 경우 실행</a:t>
            </a:r>
            <a:r>
              <a:rPr lang="en-US" altLang="ko-KR" dirty="0"/>
              <a:t>;</a:t>
            </a:r>
          </a:p>
          <a:p>
            <a:r>
              <a:rPr lang="ko-KR" altLang="en-US" dirty="0"/>
              <a:t>한 줄로 간단히 표현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83140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If</a:t>
            </a:r>
            <a:r>
              <a:rPr lang="ko-KR" altLang="en-US" dirty="0"/>
              <a:t> 문을 이용해서 오늘 요일을 </a:t>
            </a:r>
            <a:r>
              <a:rPr lang="en-US" altLang="ko-KR" dirty="0"/>
              <a:t>alert </a:t>
            </a:r>
            <a:r>
              <a:rPr lang="ko-KR" altLang="en-US" dirty="0"/>
              <a:t>으로 출력하는 프로그램 작성</a:t>
            </a:r>
            <a:endParaRPr lang="en-US" altLang="ko-KR" dirty="0"/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오늘의 날짜 얻는 방법 </a:t>
            </a:r>
            <a:r>
              <a:rPr lang="en-US" altLang="ko-KR" dirty="0"/>
              <a:t>: new Date().</a:t>
            </a:r>
            <a:r>
              <a:rPr lang="en-US" altLang="ko-KR" dirty="0" err="1"/>
              <a:t>getDay</a:t>
            </a:r>
            <a:r>
              <a:rPr lang="en-US" altLang="ko-KR" dirty="0"/>
              <a:t>(); </a:t>
            </a:r>
            <a:r>
              <a:rPr lang="ko-KR" altLang="en-US" dirty="0"/>
              <a:t>를 사용하면 오늘의 요일을 숫자로 받을 수 있다</a:t>
            </a:r>
            <a:endParaRPr lang="en-US" altLang="ko-KR" dirty="0"/>
          </a:p>
          <a:p>
            <a:pPr lvl="1"/>
            <a:r>
              <a:rPr lang="en-US" altLang="ko-KR" dirty="0"/>
              <a:t>0 : </a:t>
            </a:r>
            <a:r>
              <a:rPr lang="ko-KR" altLang="en-US" dirty="0"/>
              <a:t>일요일 </a:t>
            </a:r>
            <a:r>
              <a:rPr lang="en-US" altLang="ko-KR" dirty="0"/>
              <a:t>/ 1 : </a:t>
            </a:r>
            <a:r>
              <a:rPr lang="ko-KR" altLang="en-US" dirty="0"/>
              <a:t>월요일 </a:t>
            </a:r>
            <a:r>
              <a:rPr lang="en-US" altLang="ko-KR" dirty="0"/>
              <a:t>/ 2 : </a:t>
            </a:r>
            <a:r>
              <a:rPr lang="ko-KR" altLang="en-US" dirty="0"/>
              <a:t>화요일 </a:t>
            </a:r>
            <a:r>
              <a:rPr lang="en-US" altLang="ko-KR" dirty="0"/>
              <a:t>/ 3 : </a:t>
            </a:r>
            <a:r>
              <a:rPr lang="ko-KR" altLang="en-US" dirty="0"/>
              <a:t>수요일 </a:t>
            </a:r>
            <a:r>
              <a:rPr lang="en-US" altLang="ko-KR" dirty="0"/>
              <a:t>/ 4 : </a:t>
            </a:r>
            <a:r>
              <a:rPr lang="ko-KR" altLang="en-US" dirty="0"/>
              <a:t>목요일 </a:t>
            </a:r>
            <a:r>
              <a:rPr lang="en-US" altLang="ko-KR" dirty="0"/>
              <a:t>/ 5 : </a:t>
            </a:r>
            <a:r>
              <a:rPr lang="ko-KR" altLang="en-US" dirty="0"/>
              <a:t>금요일 </a:t>
            </a:r>
            <a:r>
              <a:rPr lang="en-US" altLang="ko-KR" dirty="0"/>
              <a:t>/  6 : </a:t>
            </a:r>
            <a:r>
              <a:rPr lang="ko-KR" altLang="en-US" dirty="0"/>
              <a:t>토요일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0427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For,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46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or문 흐름">
            <a:extLst>
              <a:ext uri="{FF2B5EF4-FFF2-40B4-BE49-F238E27FC236}">
                <a16:creationId xmlns:a16="http://schemas.microsoft.com/office/drawing/2014/main" id="{74848961-E8D6-0725-9D7F-A6DE41A89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60" y="1136978"/>
            <a:ext cx="6628279" cy="45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663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for(</a:t>
            </a:r>
            <a:r>
              <a:rPr lang="ko-KR" altLang="en-US" dirty="0"/>
              <a:t>초기 상태 설정</a:t>
            </a:r>
            <a:r>
              <a:rPr lang="en-US" altLang="ko-KR" dirty="0"/>
              <a:t>; </a:t>
            </a:r>
            <a:r>
              <a:rPr lang="ko-KR" altLang="en-US" dirty="0"/>
              <a:t>조건문</a:t>
            </a:r>
            <a:r>
              <a:rPr lang="en-US" altLang="ko-KR" dirty="0"/>
              <a:t>; </a:t>
            </a:r>
            <a:r>
              <a:rPr lang="ko-KR" altLang="en-US" dirty="0" err="1"/>
              <a:t>증감문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63F17-AE9E-B467-51FF-7DACAE633AA9}"/>
              </a:ext>
            </a:extLst>
          </p:cNvPr>
          <p:cNvSpPr txBox="1"/>
          <p:nvPr/>
        </p:nvSpPr>
        <p:spPr>
          <a:xfrm>
            <a:off x="510988" y="3861911"/>
            <a:ext cx="6747062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B21A3E-819C-7749-B4D2-387D52A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71" y="3861911"/>
            <a:ext cx="2786204" cy="27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이사, 입주 청소 비용은 얼마인가요? - 숨고, 숨은고수">
            <a:extLst>
              <a:ext uri="{FF2B5EF4-FFF2-40B4-BE49-F238E27FC236}">
                <a16:creationId xmlns:a16="http://schemas.microsoft.com/office/drawing/2014/main" id="{BAC4C65A-B2D1-DEA8-6651-AF04CE3D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333500"/>
            <a:ext cx="69056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402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FA6619-95CA-F838-A894-9E782CBF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15" y="844072"/>
            <a:ext cx="4621169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5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2</a:t>
            </a:r>
            <a:r>
              <a:rPr lang="ko-KR" altLang="en-US" dirty="0">
                <a:solidFill>
                  <a:schemeClr val="accent2"/>
                </a:solidFill>
              </a:rPr>
              <a:t>중 </a:t>
            </a:r>
            <a:r>
              <a:rPr lang="en-US" altLang="ko-KR" dirty="0">
                <a:solidFill>
                  <a:schemeClr val="accent2"/>
                </a:solidFill>
              </a:rPr>
              <a:t>For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 </a:t>
            </a:r>
            <a:r>
              <a:rPr lang="ko-KR" altLang="en-US" dirty="0"/>
              <a:t>문을 </a:t>
            </a:r>
            <a:r>
              <a:rPr lang="en-US" altLang="ko-KR" dirty="0"/>
              <a:t>2</a:t>
            </a:r>
            <a:r>
              <a:rPr lang="ko-KR" altLang="en-US" dirty="0"/>
              <a:t>번 중첩해서 사용하는 </a:t>
            </a:r>
            <a:r>
              <a:rPr lang="ko-KR" altLang="en-US" dirty="0" err="1"/>
              <a:t>반복문</a:t>
            </a:r>
            <a:r>
              <a:rPr lang="en-US" altLang="ko-KR" dirty="0"/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85A0A-4278-1C3E-FB58-A9DB55BE445B}"/>
              </a:ext>
            </a:extLst>
          </p:cNvPr>
          <p:cNvSpPr txBox="1"/>
          <p:nvPr/>
        </p:nvSpPr>
        <p:spPr>
          <a:xfrm>
            <a:off x="838200" y="2184783"/>
            <a:ext cx="8056418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상위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하위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문입니다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</a:t>
            </a:r>
            <a:r>
              <a:rPr lang="ko-KR" alt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실행중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9231C-34E3-17CE-48EA-D0F372A5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160" y="2181501"/>
            <a:ext cx="258163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48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구구단을 반복문을 이용해서 </a:t>
            </a:r>
            <a:r>
              <a:rPr lang="en-US" altLang="ko-KR" dirty="0"/>
              <a:t>console.log </a:t>
            </a:r>
            <a:r>
              <a:rPr lang="ko-KR" altLang="en-US" dirty="0"/>
              <a:t>로 출력해 보자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67113B-9C00-4601-A656-F5D5F6BB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9746"/>
            <a:ext cx="1131229" cy="44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41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0 ~ 100</a:t>
            </a:r>
            <a:r>
              <a:rPr lang="ko-KR" altLang="en-US" dirty="0"/>
              <a:t>의 숫자 중에서 </a:t>
            </a:r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5</a:t>
            </a:r>
            <a:r>
              <a:rPr lang="ko-KR" altLang="en-US" dirty="0"/>
              <a:t>의 배수 총합 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힌트</a:t>
            </a:r>
            <a:endParaRPr lang="en-US" altLang="ko-KR" dirty="0"/>
          </a:p>
          <a:p>
            <a:pPr lvl="1"/>
            <a:r>
              <a:rPr lang="ko-KR" altLang="en-US" dirty="0"/>
              <a:t>나머지 연산자 </a:t>
            </a:r>
            <a:r>
              <a:rPr lang="en-US" altLang="ko-KR" dirty="0"/>
              <a:t>%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5 % 3 </a:t>
            </a:r>
            <a:r>
              <a:rPr lang="en-US" altLang="ko-KR" dirty="0">
                <a:sym typeface="Wingdings" panose="05000000000000000000" pitchFamily="2" charset="2"/>
              </a:rPr>
              <a:t> 2 (5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으로 나눈 나머지인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의 값을 반환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775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2955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052111-5BAF-07E4-8679-39261A16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74" y="403412"/>
            <a:ext cx="466625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87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D179BF-0779-E182-6A28-3A9B4CB2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868" y="201706"/>
            <a:ext cx="5074263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47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while</a:t>
            </a:r>
            <a:r>
              <a:rPr lang="ko-KR" altLang="en-US" dirty="0">
                <a:solidFill>
                  <a:schemeClr val="accent2"/>
                </a:solidFill>
              </a:rPr>
              <a:t> 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while(</a:t>
            </a:r>
            <a:r>
              <a:rPr lang="ko-KR" altLang="en-US" dirty="0"/>
              <a:t>조건문</a:t>
            </a:r>
            <a:r>
              <a:rPr lang="en-US" altLang="ko-KR" dirty="0"/>
              <a:t>) 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실행할 코드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	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For </a:t>
            </a:r>
            <a:r>
              <a:rPr lang="ko-KR" altLang="en-US" dirty="0"/>
              <a:t>문과는 달리 조건을 변경하는 구문이 기본적으로 포함이 되어 있지 않기 때문에 무한 루프의 가능성이 농후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주의하여 사용 필요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1107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E6412-FF2F-E1DD-CA66-B6D0F6C5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187" y="387767"/>
            <a:ext cx="2771937" cy="4748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DA4F6-0A28-9D38-29A7-17C14D53B100}"/>
              </a:ext>
            </a:extLst>
          </p:cNvPr>
          <p:cNvSpPr txBox="1"/>
          <p:nvPr/>
        </p:nvSpPr>
        <p:spPr>
          <a:xfrm>
            <a:off x="561974" y="387767"/>
            <a:ext cx="7191375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while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인사를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번 타입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조건문을 사용하지 않고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문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+ break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사용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절을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번째 드립니다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😆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128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 - while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68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전기배선공사 평균가격은 얼마일까요?">
            <a:extLst>
              <a:ext uri="{FF2B5EF4-FFF2-40B4-BE49-F238E27FC236}">
                <a16:creationId xmlns:a16="http://schemas.microsoft.com/office/drawing/2014/main" id="{30A27A39-D816-C1A2-5266-BBA6447B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5" y="527622"/>
            <a:ext cx="4652693" cy="31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김포시 배수설비공사 및 우수 공사">
            <a:extLst>
              <a:ext uri="{FF2B5EF4-FFF2-40B4-BE49-F238E27FC236}">
                <a16:creationId xmlns:a16="http://schemas.microsoft.com/office/drawing/2014/main" id="{7FA2EBD0-1E5A-9015-9350-BEFEDD31C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72" y="2675648"/>
            <a:ext cx="6309063" cy="354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자바스크립트(JavaScript) 공부하자">
            <a:extLst>
              <a:ext uri="{FF2B5EF4-FFF2-40B4-BE49-F238E27FC236}">
                <a16:creationId xmlns:a16="http://schemas.microsoft.com/office/drawing/2014/main" id="{C6F3F9CC-EA4E-12FE-547A-A382FB93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31" y="392783"/>
            <a:ext cx="1881672" cy="18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3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84" y="372035"/>
            <a:ext cx="5192231" cy="61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2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03B58A-F070-74AB-B102-4C56CA3B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2" y="372035"/>
            <a:ext cx="5192231" cy="61139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69B54-FD17-D6F1-21E7-A13DE2BF133A}"/>
              </a:ext>
            </a:extLst>
          </p:cNvPr>
          <p:cNvSpPr txBox="1"/>
          <p:nvPr/>
        </p:nvSpPr>
        <p:spPr>
          <a:xfrm>
            <a:off x="6849035" y="1301790"/>
            <a:ext cx="3836895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코드가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최소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번 실행</a:t>
            </a:r>
          </a:p>
        </p:txBody>
      </p:sp>
    </p:spTree>
    <p:extLst>
      <p:ext uri="{BB962C8B-B14F-4D97-AF65-F5344CB8AC3E}">
        <p14:creationId xmlns:p14="http://schemas.microsoft.com/office/powerpoint/2010/main" val="1477821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While</a:t>
            </a:r>
            <a:r>
              <a:rPr lang="ko-KR" altLang="en-US" dirty="0"/>
              <a:t> 을 사용해서 구구단 구현하기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DA39D8-18FA-B1B8-EE5B-0FFDAACE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459" y="1578737"/>
            <a:ext cx="1060941" cy="45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52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62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반복문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827770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9FBDD6-2DE1-45A1-A945-8FEB6C9A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93" y="358588"/>
            <a:ext cx="7244013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85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멈추고 밖으로 빠져 나감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717176" y="2315633"/>
            <a:ext cx="609600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break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멈춰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2E9E1B-580B-6B40-BDF8-3D43F8A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29" y="2315633"/>
            <a:ext cx="1107465" cy="40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79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한 번만 멈추고 다음으로 진행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409E3-95FE-3992-FEEB-59B3EAD94B7E}"/>
              </a:ext>
            </a:extLst>
          </p:cNvPr>
          <p:cNvSpPr txBox="1"/>
          <p:nvPr/>
        </p:nvSpPr>
        <p:spPr>
          <a:xfrm>
            <a:off x="689467" y="2315633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continue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번 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2B27F5-F02B-1307-3FF8-68DB3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8" y="2314419"/>
            <a:ext cx="2629709" cy="27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94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까지의 숫자 중에서 짝수의 합을 구하는 프로그램을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continue </a:t>
            </a:r>
            <a:r>
              <a:rPr lang="ko-KR" altLang="en-US" dirty="0" err="1"/>
              <a:t>를</a:t>
            </a:r>
            <a:r>
              <a:rPr lang="ko-KR" altLang="en-US" dirty="0"/>
              <a:t> 사용하셔야만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8204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Function!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674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5A9D09-E663-6B13-496E-4FF0CE5C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17" y="1626677"/>
            <a:ext cx="7608766" cy="3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7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희망 짤과 움짤 모음 - 짤봇">
            <a:extLst>
              <a:ext uri="{FF2B5EF4-FFF2-40B4-BE49-F238E27FC236}">
                <a16:creationId xmlns:a16="http://schemas.microsoft.com/office/drawing/2014/main" id="{79B3ADBF-F790-6179-A0B4-0BDA2CE4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143000"/>
            <a:ext cx="5676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599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DC41CF-D0EE-8D0E-C0BB-2E4AA6AA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40" y="627283"/>
            <a:ext cx="8323319" cy="56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3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C2E897-956B-64CE-B2D4-B3547CF8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34" y="799769"/>
            <a:ext cx="6499932" cy="52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86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465F4C-3680-56E4-DDB2-F9823B9F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20" y="1028635"/>
            <a:ext cx="6423159" cy="4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61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CB496-2B92-39BE-CBE2-77413C67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22" y="266350"/>
            <a:ext cx="4975103" cy="63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8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284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매개변수와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27788033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EC1704-EF38-406B-21B3-2B4BA433ECA2}"/>
              </a:ext>
            </a:extLst>
          </p:cNvPr>
          <p:cNvSpPr txBox="1"/>
          <p:nvPr/>
        </p:nvSpPr>
        <p:spPr>
          <a:xfrm>
            <a:off x="424873" y="448209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pt-BR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F96B7D-9C2B-751C-A83D-3B29002FE164}"/>
              </a:ext>
            </a:extLst>
          </p:cNvPr>
          <p:cNvCxnSpPr>
            <a:cxnSpLocks/>
          </p:cNvCxnSpPr>
          <p:nvPr/>
        </p:nvCxnSpPr>
        <p:spPr>
          <a:xfrm>
            <a:off x="2142836" y="794328"/>
            <a:ext cx="13300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6CBECD1-2F94-BF86-1A2C-49DE3E99F4B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472873" y="794328"/>
            <a:ext cx="3389745" cy="979054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7D6F94-7E15-DA55-D4BF-6B1BCA32AB76}"/>
              </a:ext>
            </a:extLst>
          </p:cNvPr>
          <p:cNvSpPr/>
          <p:nvPr/>
        </p:nvSpPr>
        <p:spPr>
          <a:xfrm>
            <a:off x="6862618" y="1376218"/>
            <a:ext cx="1773382" cy="79432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매개 변수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97A296D-D722-161A-9F67-0B10F2901333}"/>
              </a:ext>
            </a:extLst>
          </p:cNvPr>
          <p:cNvCxnSpPr>
            <a:cxnSpLocks/>
          </p:cNvCxnSpPr>
          <p:nvPr/>
        </p:nvCxnSpPr>
        <p:spPr>
          <a:xfrm>
            <a:off x="1002146" y="1897829"/>
            <a:ext cx="5403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ED69C30-7628-33B5-0D6E-E8DF36A989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542473" y="1897829"/>
            <a:ext cx="2641600" cy="1030098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BE6F37-0C63-5BA4-23C0-80EBD87B8789}"/>
              </a:ext>
            </a:extLst>
          </p:cNvPr>
          <p:cNvSpPr/>
          <p:nvPr/>
        </p:nvSpPr>
        <p:spPr>
          <a:xfrm>
            <a:off x="4184073" y="2530763"/>
            <a:ext cx="1773382" cy="7943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인자</a:t>
            </a:r>
          </a:p>
        </p:txBody>
      </p:sp>
    </p:spTree>
    <p:extLst>
      <p:ext uri="{BB962C8B-B14F-4D97-AF65-F5344CB8AC3E}">
        <p14:creationId xmlns:p14="http://schemas.microsoft.com/office/powerpoint/2010/main" val="17654239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3368B-36A2-9551-CAFF-0F3BA21F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매개변수와 인자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4671D-30BA-37B0-6E02-B2F96912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인자 </a:t>
            </a:r>
            <a:r>
              <a:rPr lang="en-US" altLang="ko-KR" dirty="0"/>
              <a:t>: </a:t>
            </a:r>
            <a:r>
              <a:rPr lang="ko-KR" altLang="en-US" dirty="0"/>
              <a:t>함수를 호출 시에 실제로 전달 되는 값</a:t>
            </a:r>
            <a:endParaRPr lang="en-US" altLang="ko-KR" dirty="0"/>
          </a:p>
          <a:p>
            <a:r>
              <a:rPr lang="ko-KR" altLang="en-US" dirty="0"/>
              <a:t>매개 변수 </a:t>
            </a:r>
            <a:r>
              <a:rPr lang="en-US" altLang="ko-KR" dirty="0"/>
              <a:t>: </a:t>
            </a:r>
            <a:r>
              <a:rPr lang="ko-KR" altLang="en-US" dirty="0"/>
              <a:t>함수를 정의할 때</a:t>
            </a:r>
            <a:r>
              <a:rPr lang="en-US" altLang="ko-KR" dirty="0"/>
              <a:t>, </a:t>
            </a:r>
            <a:r>
              <a:rPr lang="ko-KR" altLang="en-US" dirty="0"/>
              <a:t>값을 전달하기 위해 사용하는 변수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인자를 받아주는 변수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735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없는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그냥 실행만 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B0D62-0173-A1E9-4351-21FEF79566A1}"/>
              </a:ext>
            </a:extLst>
          </p:cNvPr>
          <p:cNvSpPr txBox="1"/>
          <p:nvPr/>
        </p:nvSpPr>
        <p:spPr>
          <a:xfrm>
            <a:off x="770965" y="2256002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매개 변수가 없는 함수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에러가 발생 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showErr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37525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출력 내용을 바꾸고 싶다면</a:t>
            </a:r>
            <a:r>
              <a:rPr lang="en-US" altLang="ko-KR" dirty="0"/>
              <a:t>? </a:t>
            </a:r>
            <a:r>
              <a:rPr lang="ko-KR" altLang="en-US" dirty="0"/>
              <a:t>매번 다른 함수를 선언 해서 사용해야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매개 변수를 전달하여 함수의 실행 값을 변경 할 수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0A01-7D34-F1E3-EFF6-0564DB15C34A}"/>
              </a:ext>
            </a:extLst>
          </p:cNvPr>
          <p:cNvSpPr txBox="1"/>
          <p:nvPr/>
        </p:nvSpPr>
        <p:spPr>
          <a:xfrm>
            <a:off x="770965" y="3775974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"Tetz"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Pororo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51CF49-2ED9-5FB0-BF80-AB1A9467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2" y="3768842"/>
            <a:ext cx="220305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471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57324-66D7-F206-E7B0-57EC0B9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 변수가 있는 함수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E7ACC-8D5B-D476-37D9-56A404CE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 변수를 활용하여 원하는 데이터를 가공할 수도 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8E2DF-6AE7-6806-EF29-EE1C5E567342}"/>
              </a:ext>
            </a:extLst>
          </p:cNvPr>
          <p:cNvSpPr txBox="1"/>
          <p:nvPr/>
        </p:nvSpPr>
        <p:spPr>
          <a:xfrm>
            <a:off x="770965" y="233886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sqaure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sqaureNum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5AB21-15F6-0C4F-B9F2-A8D9BFCE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1" y="2334386"/>
            <a:ext cx="854431" cy="7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7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6653</TotalTime>
  <Words>6460</Words>
  <Application>Microsoft Office PowerPoint</Application>
  <PresentationFormat>와이드스크린</PresentationFormat>
  <Paragraphs>1039</Paragraphs>
  <Slides>258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258</vt:i4>
      </vt:variant>
    </vt:vector>
  </HeadingPairs>
  <TitlesOfParts>
    <vt:vector size="265" baseType="lpstr">
      <vt:lpstr>Consolas</vt:lpstr>
      <vt:lpstr>Mosk Bold 700</vt:lpstr>
      <vt:lpstr>맑은 고딕</vt:lpstr>
      <vt:lpstr>Calibri</vt:lpstr>
      <vt:lpstr>Arial</vt:lpstr>
      <vt:lpstr>강한공군체 Medium</vt:lpstr>
      <vt:lpstr>Office 테마</vt:lpstr>
      <vt:lpstr>PowerPoint 프레젠테이션</vt:lpstr>
      <vt:lpstr>PowerPoint 프레젠테이션</vt:lpstr>
      <vt:lpstr>FOOTER 구현하기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내장 방식!</vt:lpstr>
      <vt:lpstr>링크 방식!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자료형을 알려주는 typeof</vt:lpstr>
      <vt:lpstr>PowerPoint 프레젠테이션</vt:lpstr>
      <vt:lpstr>PowerPoint 프레젠테이션</vt:lpstr>
      <vt:lpstr>성적을 구하는 프로그램 만들기</vt:lpstr>
      <vt:lpstr>명시적 형변환</vt:lpstr>
      <vt:lpstr>PowerPoint 프레젠테이션</vt:lpstr>
      <vt:lpstr>PowerPoint 프레젠테이션</vt:lpstr>
      <vt:lpstr>PowerPoint 프레젠테이션</vt:lpstr>
      <vt:lpstr>기본 연산자</vt:lpstr>
      <vt:lpstr>연산자 줄여서 쓰기</vt:lpstr>
      <vt:lpstr>증가, 감소 연산자</vt:lpstr>
      <vt:lpstr>PowerPoint 프레젠테이션</vt:lpstr>
      <vt:lpstr>비교 연산자!</vt:lpstr>
      <vt:lpstr>일치 연산자(===)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IF / ELSE</vt:lpstr>
      <vt:lpstr>IF / ELSE IF / ELSE</vt:lpstr>
      <vt:lpstr>IF 중첩</vt:lpstr>
      <vt:lpstr>PowerPoint 프레젠테이션</vt:lpstr>
      <vt:lpstr>PowerPoint 프레젠테이션</vt:lpstr>
      <vt:lpstr>PowerPoint 프레젠테이션</vt:lpstr>
      <vt:lpstr>OR 연산자, ||</vt:lpstr>
      <vt:lpstr>AND 연산자, &amp;&amp;</vt:lpstr>
      <vt:lpstr>NOT 연산자, !</vt:lpstr>
      <vt:lpstr>요상하네요!?</vt:lpstr>
      <vt:lpstr>요상하네요!?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IF 문을 간단하게 표현하는 방법</vt:lpstr>
      <vt:lpstr>실습</vt:lpstr>
      <vt:lpstr>PowerPoint 프레젠테이션</vt:lpstr>
      <vt:lpstr>PowerPoint 프레젠테이션</vt:lpstr>
      <vt:lpstr>For 문</vt:lpstr>
      <vt:lpstr>PowerPoint 프레젠테이션</vt:lpstr>
      <vt:lpstr>2중 For 문</vt:lpstr>
      <vt:lpstr>실습</vt:lpstr>
      <vt:lpstr>실습</vt:lpstr>
      <vt:lpstr>PowerPoint 프레젠테이션</vt:lpstr>
      <vt:lpstr>PowerPoint 프레젠테이션</vt:lpstr>
      <vt:lpstr>PowerPoint 프레젠테이션</vt:lpstr>
      <vt:lpstr>while 문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break</vt:lpstr>
      <vt:lpstr>continue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매개변수와 인자</vt:lpstr>
      <vt:lpstr>매개 변수가 없는 함수!</vt:lpstr>
      <vt:lpstr>매개 변수가 있는 함수!</vt:lpstr>
      <vt:lpstr>매개 변수가 있는 함수!</vt:lpstr>
      <vt:lpstr>매개 변수, default 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화살표 함수로 만들어 보기</vt:lpstr>
      <vt:lpstr>실습!</vt:lpstr>
      <vt:lpstr>PowerPoint 프레젠테이션</vt:lpstr>
      <vt:lpstr>onclick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실습!</vt:lpstr>
      <vt:lpstr>PowerPoint 프레젠테이션</vt:lpstr>
      <vt:lpstr>PowerPoint 프레젠테이션</vt:lpstr>
      <vt:lpstr>메소드 체이닝</vt:lpstr>
      <vt:lpstr>메소드 체이닝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DOM(Document Object Model)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querySelector(“요소 선택자”)</vt:lpstr>
      <vt:lpstr>PowerPoint 프레젠테이션</vt:lpstr>
      <vt:lpstr>getElementById(“ID”)</vt:lpstr>
      <vt:lpstr>PowerPoint 프레젠테이션</vt:lpstr>
      <vt:lpstr>classList.add / remove / contain</vt:lpstr>
      <vt:lpstr>PowerPoint 프레젠테이션</vt:lpstr>
      <vt:lpstr>PowerPoint 프레젠테이션</vt:lpstr>
      <vt:lpstr>addEventListener(이벤트, 명령)</vt:lpstr>
      <vt:lpstr>PowerPoint 프레젠테이션</vt:lpstr>
      <vt:lpstr>addEventListener 이벤트의 종류</vt:lpstr>
      <vt:lpstr>addEventListener 이벤트의 종류</vt:lpstr>
      <vt:lpstr>PowerPoint 프레젠테이션</vt:lpstr>
      <vt:lpstr> setAttribute, html 요소 속성 추가</vt:lpstr>
      <vt:lpstr>PowerPoint 프레젠테이션</vt:lpstr>
      <vt:lpstr>PowerPoint 프레젠테이션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JS에 Swiper 생성자 함수 추가</vt:lpstr>
      <vt:lpstr>CSS 수정</vt:lpstr>
      <vt:lpstr>PowerPoint 프레젠테이션</vt:lpstr>
      <vt:lpstr>PowerPoint 프레젠테이션</vt:lpstr>
      <vt:lpstr>PowerPoint 프레젠테이션</vt:lpstr>
      <vt:lpstr>HTML 구성하기</vt:lpstr>
      <vt:lpstr>CSS 선언해 놓기!</vt:lpstr>
      <vt:lpstr>Promotion / Swiper 크기 세팅</vt:lpstr>
      <vt:lpstr>중앙 정렬!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페이지네이션 / 이동 버튼 추가하기</vt:lpstr>
      <vt:lpstr>페이지네이션 / 이동 버튼 추가하기</vt:lpstr>
      <vt:lpstr>PowerPoint 프레젠테이션</vt:lpstr>
      <vt:lpstr>페이지네이션 CSS 수정</vt:lpstr>
      <vt:lpstr>이동 버튼 CSS 수정</vt:lpstr>
      <vt:lpstr>이동 버튼 위치 지정</vt:lpstr>
      <vt:lpstr>Promotion 에 overflow 지정</vt:lpstr>
      <vt:lpstr>Autoplay?</vt:lpstr>
      <vt:lpstr>Autoplay?</vt:lpstr>
      <vt:lpstr>Autoplay?</vt:lpstr>
      <vt:lpstr>Promotion Toggle</vt:lpstr>
      <vt:lpstr>Promotion Toggle 버튼 애니메이션!</vt:lpstr>
      <vt:lpstr>PowerPoint 프레젠테이션</vt:lpstr>
      <vt:lpstr>Scroll 발생을 체크</vt:lpstr>
      <vt:lpstr>페이지가 로드되면 바로!</vt:lpstr>
      <vt:lpstr>엘살바도르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823</cp:revision>
  <dcterms:created xsi:type="dcterms:W3CDTF">2022-05-29T13:34:07Z</dcterms:created>
  <dcterms:modified xsi:type="dcterms:W3CDTF">2023-02-09T18:56:04Z</dcterms:modified>
</cp:coreProperties>
</file>